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256" r:id="rId2"/>
    <p:sldId id="258" r:id="rId3"/>
    <p:sldId id="312" r:id="rId4"/>
    <p:sldId id="280" r:id="rId5"/>
    <p:sldId id="259" r:id="rId6"/>
    <p:sldId id="267" r:id="rId7"/>
    <p:sldId id="257" r:id="rId8"/>
    <p:sldId id="265" r:id="rId9"/>
    <p:sldId id="313" r:id="rId10"/>
    <p:sldId id="282" r:id="rId11"/>
    <p:sldId id="269" r:id="rId12"/>
    <p:sldId id="268" r:id="rId13"/>
    <p:sldId id="261" r:id="rId14"/>
    <p:sldId id="314" r:id="rId15"/>
    <p:sldId id="316" r:id="rId16"/>
    <p:sldId id="286" r:id="rId17"/>
    <p:sldId id="287" r:id="rId18"/>
    <p:sldId id="290" r:id="rId19"/>
    <p:sldId id="264" r:id="rId20"/>
    <p:sldId id="273" r:id="rId21"/>
    <p:sldId id="274" r:id="rId22"/>
    <p:sldId id="263" r:id="rId23"/>
    <p:sldId id="298" r:id="rId24"/>
    <p:sldId id="291" r:id="rId25"/>
    <p:sldId id="295" r:id="rId26"/>
    <p:sldId id="272" r:id="rId27"/>
    <p:sldId id="293" r:id="rId28"/>
    <p:sldId id="277" r:id="rId29"/>
    <p:sldId id="296" r:id="rId30"/>
    <p:sldId id="297" r:id="rId31"/>
    <p:sldId id="278" r:id="rId32"/>
    <p:sldId id="299" r:id="rId33"/>
    <p:sldId id="308" r:id="rId34"/>
    <p:sldId id="310" r:id="rId35"/>
    <p:sldId id="301" r:id="rId36"/>
    <p:sldId id="302" r:id="rId37"/>
    <p:sldId id="292" r:id="rId38"/>
    <p:sldId id="300" r:id="rId39"/>
    <p:sldId id="317" r:id="rId40"/>
    <p:sldId id="304" r:id="rId41"/>
    <p:sldId id="305" r:id="rId42"/>
    <p:sldId id="311" r:id="rId43"/>
    <p:sldId id="309"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50000" autoAdjust="0"/>
  </p:normalViewPr>
  <p:slideViewPr>
    <p:cSldViewPr showGuides="1">
      <p:cViewPr varScale="1">
        <p:scale>
          <a:sx n="131" d="100"/>
          <a:sy n="131" d="100"/>
        </p:scale>
        <p:origin x="162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8" d="100"/>
          <a:sy n="98" d="100"/>
        </p:scale>
        <p:origin x="-2556"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Gilles\My%20Documents\CREPUQ%202010\AUCC%20Degrees%20and%20enrolment%20ont%20vs%20quebec%20-%20GP.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64022552736463"/>
          <c:y val="8.8846973364428206E-2"/>
          <c:w val="0.87192767570720331"/>
          <c:h val="0.84344551613940966"/>
        </c:manualLayout>
      </c:layout>
      <c:barChart>
        <c:barDir val="col"/>
        <c:grouping val="clustered"/>
        <c:varyColors val="0"/>
        <c:ser>
          <c:idx val="1"/>
          <c:order val="0"/>
          <c:tx>
            <c:strRef>
              <c:f>Sheet1!$Q$8</c:f>
              <c:strCache>
                <c:ptCount val="1"/>
                <c:pt idx="0">
                  <c:v>Canada</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Sheet1!$O$10:$O$11</c:f>
              <c:strCache>
                <c:ptCount val="2"/>
                <c:pt idx="0">
                  <c:v>Maîtrises  </c:v>
                </c:pt>
                <c:pt idx="1">
                  <c:v>PhD</c:v>
                </c:pt>
              </c:strCache>
            </c:strRef>
          </c:cat>
          <c:val>
            <c:numRef>
              <c:f>Sheet1!$Q$10:$Q$11</c:f>
              <c:numCache>
                <c:formatCode>0.00</c:formatCode>
                <c:ptCount val="2"/>
                <c:pt idx="0">
                  <c:v>7.8745361479256664</c:v>
                </c:pt>
                <c:pt idx="1">
                  <c:v>1.0925350230242645</c:v>
                </c:pt>
              </c:numCache>
            </c:numRef>
          </c:val>
          <c:extLst>
            <c:ext xmlns:c16="http://schemas.microsoft.com/office/drawing/2014/chart" uri="{C3380CC4-5D6E-409C-BE32-E72D297353CC}">
              <c16:uniqueId val="{00000000-C10F-8C4D-8CB9-8FF37CABF74C}"/>
            </c:ext>
          </c:extLst>
        </c:ser>
        <c:ser>
          <c:idx val="2"/>
          <c:order val="1"/>
          <c:tx>
            <c:strRef>
              <c:f>Sheet1!$R$8</c:f>
              <c:strCache>
                <c:ptCount val="1"/>
                <c:pt idx="0">
                  <c:v>Québec</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Sheet1!$O$10:$O$11</c:f>
              <c:strCache>
                <c:ptCount val="2"/>
                <c:pt idx="0">
                  <c:v>Maîtrises  </c:v>
                </c:pt>
                <c:pt idx="1">
                  <c:v>PhD</c:v>
                </c:pt>
              </c:strCache>
            </c:strRef>
          </c:cat>
          <c:val>
            <c:numRef>
              <c:f>Sheet1!$R$10:$R$11</c:f>
              <c:numCache>
                <c:formatCode>0.00</c:formatCode>
                <c:ptCount val="2"/>
                <c:pt idx="0">
                  <c:v>9.6529973950846379</c:v>
                </c:pt>
                <c:pt idx="1">
                  <c:v>1.3823185198737327</c:v>
                </c:pt>
              </c:numCache>
            </c:numRef>
          </c:val>
          <c:extLst>
            <c:ext xmlns:c16="http://schemas.microsoft.com/office/drawing/2014/chart" uri="{C3380CC4-5D6E-409C-BE32-E72D297353CC}">
              <c16:uniqueId val="{00000001-C10F-8C4D-8CB9-8FF37CABF74C}"/>
            </c:ext>
          </c:extLst>
        </c:ser>
        <c:ser>
          <c:idx val="3"/>
          <c:order val="2"/>
          <c:tx>
            <c:strRef>
              <c:f>Sheet1!$S$8</c:f>
              <c:strCache>
                <c:ptCount val="1"/>
                <c:pt idx="0">
                  <c:v>Ontario</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Sheet1!$O$10:$O$11</c:f>
              <c:strCache>
                <c:ptCount val="2"/>
                <c:pt idx="0">
                  <c:v>Maîtrises  </c:v>
                </c:pt>
                <c:pt idx="1">
                  <c:v>PhD</c:v>
                </c:pt>
              </c:strCache>
            </c:strRef>
          </c:cat>
          <c:val>
            <c:numRef>
              <c:f>Sheet1!$S$10:$S$11</c:f>
              <c:numCache>
                <c:formatCode>0.00</c:formatCode>
                <c:ptCount val="2"/>
                <c:pt idx="0">
                  <c:v>7.6648827790950929</c:v>
                </c:pt>
                <c:pt idx="1">
                  <c:v>1.199339046534238</c:v>
                </c:pt>
              </c:numCache>
            </c:numRef>
          </c:val>
          <c:extLst>
            <c:ext xmlns:c16="http://schemas.microsoft.com/office/drawing/2014/chart" uri="{C3380CC4-5D6E-409C-BE32-E72D297353CC}">
              <c16:uniqueId val="{00000002-C10F-8C4D-8CB9-8FF37CABF74C}"/>
            </c:ext>
          </c:extLst>
        </c:ser>
        <c:dLbls>
          <c:dLblPos val="outEnd"/>
          <c:showLegendKey val="0"/>
          <c:showVal val="1"/>
          <c:showCatName val="0"/>
          <c:showSerName val="0"/>
          <c:showPercent val="0"/>
          <c:showBubbleSize val="0"/>
        </c:dLbls>
        <c:gapWidth val="150"/>
        <c:axId val="105097472"/>
        <c:axId val="105116800"/>
      </c:barChart>
      <c:catAx>
        <c:axId val="105097472"/>
        <c:scaling>
          <c:orientation val="minMax"/>
        </c:scaling>
        <c:delete val="0"/>
        <c:axPos val="b"/>
        <c:numFmt formatCode="General" sourceLinked="0"/>
        <c:majorTickMark val="out"/>
        <c:minorTickMark val="none"/>
        <c:tickLblPos val="nextTo"/>
        <c:crossAx val="105116800"/>
        <c:crosses val="autoZero"/>
        <c:auto val="1"/>
        <c:lblAlgn val="ctr"/>
        <c:lblOffset val="100"/>
        <c:noMultiLvlLbl val="0"/>
      </c:catAx>
      <c:valAx>
        <c:axId val="105116800"/>
        <c:scaling>
          <c:orientation val="minMax"/>
        </c:scaling>
        <c:delete val="0"/>
        <c:axPos val="l"/>
        <c:majorGridlines/>
        <c:title>
          <c:tx>
            <c:rich>
              <a:bodyPr rot="-5400000" vert="horz"/>
              <a:lstStyle/>
              <a:p>
                <a:pPr>
                  <a:defRPr/>
                </a:pPr>
                <a:r>
                  <a:rPr lang="en-CA" dirty="0"/>
                  <a:t>Graduates per 1,000</a:t>
                </a:r>
                <a:r>
                  <a:rPr lang="en-CA" baseline="0" dirty="0"/>
                  <a:t> population aged 25 to 34</a:t>
                </a:r>
                <a:endParaRPr lang="en-CA" dirty="0"/>
              </a:p>
              <a:p>
                <a:pPr>
                  <a:defRPr/>
                </a:pPr>
                <a:endParaRPr lang="en-CA" dirty="0"/>
              </a:p>
            </c:rich>
          </c:tx>
          <c:overlay val="0"/>
        </c:title>
        <c:numFmt formatCode="0.00" sourceLinked="1"/>
        <c:majorTickMark val="out"/>
        <c:minorTickMark val="none"/>
        <c:tickLblPos val="nextTo"/>
        <c:crossAx val="105097472"/>
        <c:crosses val="autoZero"/>
        <c:crossBetween val="between"/>
      </c:valAx>
    </c:plotArea>
    <c:legend>
      <c:legendPos val="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4B1CE58E-3F19-4FBC-9DF4-08E8617541A5}" type="datetimeFigureOut">
              <a:rPr lang="en-US" smtClean="0"/>
              <a:pPr/>
              <a:t>7/2/18</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2E80F70-055C-4BDE-B8E0-82DF1792CE3B}" type="slidenum">
              <a:rPr lang="en-CA" smtClean="0"/>
              <a:pPr/>
              <a:t>‹#›</a:t>
            </a:fld>
            <a:endParaRPr lang="en-CA"/>
          </a:p>
        </p:txBody>
      </p:sp>
    </p:spTree>
    <p:extLst>
      <p:ext uri="{BB962C8B-B14F-4D97-AF65-F5344CB8AC3E}">
        <p14:creationId xmlns:p14="http://schemas.microsoft.com/office/powerpoint/2010/main" val="23475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CA" dirty="0"/>
          </a:p>
        </p:txBody>
      </p:sp>
      <p:sp>
        <p:nvSpPr>
          <p:cNvPr id="4" name="Slide Number Placeholder 3"/>
          <p:cNvSpPr>
            <a:spLocks noGrp="1"/>
          </p:cNvSpPr>
          <p:nvPr>
            <p:ph type="sldNum" sz="quarter" idx="10"/>
          </p:nvPr>
        </p:nvSpPr>
        <p:spPr/>
        <p:txBody>
          <a:bodyPr/>
          <a:lstStyle/>
          <a:p>
            <a:fld id="{42E80F70-055C-4BDE-B8E0-82DF1792CE3B}"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2E80F70-055C-4BDE-B8E0-82DF1792CE3B}" type="slidenum">
              <a:rPr lang="en-CA" smtClean="0"/>
              <a:pPr/>
              <a:t>12</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2E80F70-055C-4BDE-B8E0-82DF1792CE3B}" type="slidenum">
              <a:rPr lang="en-CA" smtClean="0"/>
              <a:pPr/>
              <a:t>13</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2E80F70-055C-4BDE-B8E0-82DF1792CE3B}" type="slidenum">
              <a:rPr lang="en-CA" smtClean="0"/>
              <a:pPr/>
              <a:t>19</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2E80F70-055C-4BDE-B8E0-82DF1792CE3B}" type="slidenum">
              <a:rPr lang="en-CA" smtClean="0"/>
              <a:pPr/>
              <a:t>28</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2E80F70-055C-4BDE-B8E0-82DF1792CE3B}" type="slidenum">
              <a:rPr lang="en-CA" smtClean="0"/>
              <a:pPr/>
              <a:t>31</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endParaRPr lang="en-CA" dirty="0"/>
          </a:p>
          <a:p>
            <a:r>
              <a:rPr lang="en-US" b="1" dirty="0"/>
              <a:t>Attracting more women in engineering education</a:t>
            </a:r>
            <a:endParaRPr lang="en-CA" dirty="0"/>
          </a:p>
          <a:p>
            <a:r>
              <a:rPr lang="en-US" dirty="0"/>
              <a:t>Incorporating these changes will enable engineering education to respond to another key challenge: </a:t>
            </a:r>
            <a:r>
              <a:rPr lang="en-US" i="1" dirty="0"/>
              <a:t>the continuing under-representation of women in engineering</a:t>
            </a:r>
            <a:r>
              <a:rPr lang="en-US" dirty="0"/>
              <a:t>. McMaster, like other universities in Canada and abroad, still faces the continuing under-representation of women in engineering studies.  In fact, since 2001, female participation in undergraduate engineering in Canada has fallen from 23 to just 17%. </a:t>
            </a:r>
            <a:endParaRPr lang="en-CA" dirty="0"/>
          </a:p>
          <a:p>
            <a:r>
              <a:rPr lang="en-US" dirty="0"/>
              <a:t> </a:t>
            </a:r>
            <a:endParaRPr lang="en-CA" dirty="0"/>
          </a:p>
          <a:p>
            <a:r>
              <a:rPr lang="en-US" dirty="0"/>
              <a:t>Several factors can explain this decline, including an overly rigid and heavily prescriptive curriculum, the enduring image of engineering as a “male-dominated” profession and women’s attraction to the life sciences.  However, there is ample evidence that a more creative and socially relevant curriculum tends to bring and retain more women into engineering studies. Their stronger presence in fields such environmental engineering and biomedical engineering confirms that women tend to internalize engineering as a helping profession. </a:t>
            </a:r>
            <a:endParaRPr lang="en-CA" dirty="0"/>
          </a:p>
          <a:p>
            <a:r>
              <a:rPr lang="en-US" dirty="0"/>
              <a:t> </a:t>
            </a:r>
            <a:endParaRPr lang="en-CA" dirty="0"/>
          </a:p>
          <a:p>
            <a:r>
              <a:rPr lang="en-US" dirty="0"/>
              <a:t>In 2006, National Engineering Week celebrated engineering as “a caring profession”. Canadian engineers need to impress more on the public this key dimension of our profession.</a:t>
            </a:r>
            <a:endParaRPr lang="en-CA" dirty="0"/>
          </a:p>
          <a:p>
            <a:r>
              <a:rPr lang="en-US" b="1" dirty="0"/>
              <a:t> </a:t>
            </a:r>
            <a:endParaRPr lang="en-CA" dirty="0"/>
          </a:p>
          <a:p>
            <a:endParaRPr lang="en-CA" dirty="0"/>
          </a:p>
        </p:txBody>
      </p:sp>
      <p:sp>
        <p:nvSpPr>
          <p:cNvPr id="4" name="Slide Number Placeholder 3"/>
          <p:cNvSpPr>
            <a:spLocks noGrp="1"/>
          </p:cNvSpPr>
          <p:nvPr>
            <p:ph type="sldNum" sz="quarter" idx="10"/>
          </p:nvPr>
        </p:nvSpPr>
        <p:spPr/>
        <p:txBody>
          <a:bodyPr/>
          <a:lstStyle/>
          <a:p>
            <a:fld id="{42E80F70-055C-4BDE-B8E0-82DF1792CE3B}" type="slidenum">
              <a:rPr lang="en-CA" smtClean="0"/>
              <a:pPr/>
              <a:t>37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400" dirty="0"/>
          </a:p>
        </p:txBody>
      </p:sp>
      <p:sp>
        <p:nvSpPr>
          <p:cNvPr id="4" name="Slide Number Placeholder 3"/>
          <p:cNvSpPr>
            <a:spLocks noGrp="1"/>
          </p:cNvSpPr>
          <p:nvPr>
            <p:ph type="sldNum" sz="quarter" idx="10"/>
          </p:nvPr>
        </p:nvSpPr>
        <p:spPr/>
        <p:txBody>
          <a:bodyPr/>
          <a:lstStyle/>
          <a:p>
            <a:fld id="{42E80F70-055C-4BDE-B8E0-82DF1792CE3B}" type="slidenum">
              <a:rPr lang="en-CA" smtClean="0"/>
              <a:pPr/>
              <a:t>2</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600" dirty="0"/>
          </a:p>
        </p:txBody>
      </p:sp>
      <p:sp>
        <p:nvSpPr>
          <p:cNvPr id="4" name="Slide Number Placeholder 3"/>
          <p:cNvSpPr>
            <a:spLocks noGrp="1"/>
          </p:cNvSpPr>
          <p:nvPr>
            <p:ph type="sldNum" sz="quarter" idx="10"/>
          </p:nvPr>
        </p:nvSpPr>
        <p:spPr/>
        <p:txBody>
          <a:bodyPr/>
          <a:lstStyle/>
          <a:p>
            <a:fld id="{42E80F70-055C-4BDE-B8E0-82DF1792CE3B}"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2E80F70-055C-4BDE-B8E0-82DF1792CE3B}"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2E80F70-055C-4BDE-B8E0-82DF1792CE3B}"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2E80F70-055C-4BDE-B8E0-82DF1792CE3B}"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2E80F70-055C-4BDE-B8E0-82DF1792CE3B}"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2E80F70-055C-4BDE-B8E0-82DF1792CE3B}"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2E80F70-055C-4BDE-B8E0-82DF1792CE3B}" type="slidenum">
              <a:rPr lang="en-CA" smtClean="0"/>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907094D-A122-4BA7-8D33-B11C8E101E6F}" type="datetimeFigureOut">
              <a:rPr lang="en-US" smtClean="0"/>
              <a:pPr/>
              <a:t>7/2/18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8450E9D-30DB-4397-A774-A69B83F22D27}" type="slidenum">
              <a:rPr lang="en-CA" smtClean="0"/>
              <a:pPr/>
              <a:t>‹#›</a:t>
            </a:fld>
            <a:endParaRPr lang="en-CA"/>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528" y="5877272"/>
            <a:ext cx="24098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907094D-A122-4BA7-8D33-B11C8E101E6F}" type="datetimeFigureOut">
              <a:rPr lang="en-US" smtClean="0"/>
              <a:pPr/>
              <a:t>7/2/18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8450E9D-30DB-4397-A774-A69B83F22D2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907094D-A122-4BA7-8D33-B11C8E101E6F}" type="datetimeFigureOut">
              <a:rPr lang="en-US" smtClean="0"/>
              <a:pPr/>
              <a:t>7/2/18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8450E9D-30DB-4397-A774-A69B83F22D2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467544" y="1556792"/>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907094D-A122-4BA7-8D33-B11C8E101E6F}" type="datetimeFigureOut">
              <a:rPr lang="en-US" smtClean="0"/>
              <a:pPr/>
              <a:t>7/2/18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8450E9D-30DB-4397-A774-A69B83F22D27}" type="slidenum">
              <a:rPr lang="en-CA" smtClean="0"/>
              <a:pPr/>
              <a:t>‹#›</a:t>
            </a:fld>
            <a:endParaRPr lang="en-CA"/>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36" y="6381328"/>
            <a:ext cx="1296167" cy="3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07094D-A122-4BA7-8D33-B11C8E101E6F}" type="datetimeFigureOut">
              <a:rPr lang="en-US" smtClean="0"/>
              <a:pPr/>
              <a:t>7/2/18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8450E9D-30DB-4397-A774-A69B83F22D27}"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907094D-A122-4BA7-8D33-B11C8E101E6F}" type="datetimeFigureOut">
              <a:rPr lang="en-US" smtClean="0"/>
              <a:pPr/>
              <a:t>7/2/18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8450E9D-30DB-4397-A774-A69B83F22D27}" type="slidenum">
              <a:rPr lang="en-CA" smtClean="0"/>
              <a:pPr/>
              <a:t>‹#›</a:t>
            </a:fld>
            <a:endParaRPr lang="en-CA"/>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36" y="6381328"/>
            <a:ext cx="1296167" cy="3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907094D-A122-4BA7-8D33-B11C8E101E6F}" type="datetimeFigureOut">
              <a:rPr lang="en-US" smtClean="0"/>
              <a:pPr/>
              <a:t>7/2/18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8450E9D-30DB-4397-A774-A69B83F22D2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907094D-A122-4BA7-8D33-B11C8E101E6F}" type="datetimeFigureOut">
              <a:rPr lang="en-US" smtClean="0"/>
              <a:pPr/>
              <a:t>7/2/18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8450E9D-30DB-4397-A774-A69B83F22D2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7094D-A122-4BA7-8D33-B11C8E101E6F}" type="datetimeFigureOut">
              <a:rPr lang="en-US" smtClean="0"/>
              <a:pPr/>
              <a:t>7/2/18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8450E9D-30DB-4397-A774-A69B83F22D2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07094D-A122-4BA7-8D33-B11C8E101E6F}" type="datetimeFigureOut">
              <a:rPr lang="en-US" smtClean="0"/>
              <a:pPr/>
              <a:t>7/2/18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8450E9D-30DB-4397-A774-A69B83F22D2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07094D-A122-4BA7-8D33-B11C8E101E6F}" type="datetimeFigureOut">
              <a:rPr lang="en-US" smtClean="0"/>
              <a:pPr/>
              <a:t>7/2/18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8450E9D-30DB-4397-A774-A69B83F22D27}"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7094D-A122-4BA7-8D33-B11C8E101E6F}" type="datetimeFigureOut">
              <a:rPr lang="en-US" smtClean="0"/>
              <a:pPr/>
              <a:t>7/2/18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50E9D-30DB-4397-A774-A69B83F22D2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bs-sct.gc.ca/reports-rapports/cp-rc/2006-2007/ann/ann07-eng.asp"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advice.ca/documents/(2009-06-11)%20Innovation%20Repor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advice.ca/documents/(2009-06-11)%20Innovation%20Report.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milproj.dc.umich.edu/publications/EngFlex_report/"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milproj.dc.umich.edu/publications/EngFlex_repor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eaucanada.ca/"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www.gee-geip.org/pages/downloads/downloads.php" TargetMode="External"/><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hyperlink" Target="http://www.nae.edu/nae/naepcms.nsf/weblinks/MKEZ-5Z5PKL?OpenDocument" TargetMode="External"/><Relationship Id="rId1" Type="http://schemas.openxmlformats.org/officeDocument/2006/relationships/slideLayout" Target="../slideLayouts/slideLayout2.xml"/><Relationship Id="rId6" Type="http://schemas.openxmlformats.org/officeDocument/2006/relationships/hyperlink" Target="http://www.nap.edu/catalog.php?record_id=11338" TargetMode="External"/><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hyperlink" Target="http://www.carnegiefoundation.org/publications/pub.asp?key=43&amp;subkey=770" TargetMode="External"/><Relationship Id="rId4" Type="http://schemas.openxmlformats.org/officeDocument/2006/relationships/hyperlink" Target="http://milproj.dc.umich.edu/publications/EngFlex_report/" TargetMode="External"/><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video.google.com/videoplay?docid=7410299255750354637"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hyperlink" Target="http://www.carnegiefoundation.org/publications/pub.asp?key=43&amp;subkey=77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arnegiefoundation.org/publications/pub.asp?key=43&amp;subkey=77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ilproj.dc.umich.edu/publications/EngFlex_repor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arnegiefoundation.org/publications/pub.asp?key=43&amp;subkey=77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milproj.dc.umich.edu/publications/EngFlex_repor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arch.barnesandnoble.com/Disrupting-Class/Clayton-M-Christensen/e/978007159206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ngineerscanada.ca/files/w_report_enrolment_eng.pdf"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7.xml"/><Relationship Id="rId7" Type="http://schemas.openxmlformats.org/officeDocument/2006/relationships/oleObject" Target="../embeddings/oleObject1.bin"/><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so.conferenceboard.ca/e-Library/temp/BoardWise2OFAGPCLAFBPBDPKOFEMCAJOF20091023202913/08-249-HCP-ExecSum-WEB.pdf" TargetMode="External"/><Relationship Id="rId11" Type="http://schemas.openxmlformats.org/officeDocument/2006/relationships/hyperlink" Target="http://www.scienceadvice.ca/documents/(2009-06-11)%20Innovation%20Report.pdf" TargetMode="External"/><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hyperlink" Target="http://www.ic.gc.ca/eic/site/cprp-gepmc.nsf/eng/h_00040.html" TargetMode="External"/><Relationship Id="rId9" Type="http://schemas.openxmlformats.org/officeDocument/2006/relationships/hyperlink" Target="http://www.stic-csti.ca/eic/site/stic-csti.nsf/eng/h_00011.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0"/>
            <a:ext cx="7772400" cy="2808312"/>
          </a:xfrm>
        </p:spPr>
        <p:txBody>
          <a:bodyPr>
            <a:normAutofit fontScale="90000"/>
          </a:bodyPr>
          <a:lstStyle/>
          <a:p>
            <a:r>
              <a:rPr lang="en-US" sz="3600" b="1" dirty="0"/>
              <a:t>Innovation, the Engineering Profession and</a:t>
            </a:r>
            <a:br>
              <a:rPr lang="en-US" sz="3600" b="1" dirty="0"/>
            </a:br>
            <a:r>
              <a:rPr lang="en-US" sz="3600" b="1" dirty="0"/>
              <a:t>Engineering Education</a:t>
            </a:r>
            <a:br>
              <a:rPr lang="en-US" sz="3600" b="1" dirty="0"/>
            </a:br>
            <a:br>
              <a:rPr lang="en-US" sz="3600" dirty="0"/>
            </a:br>
            <a:r>
              <a:rPr lang="en-US" sz="3600" dirty="0"/>
              <a:t>Gilles G. Patry</a:t>
            </a:r>
            <a:br>
              <a:rPr lang="en-US" sz="3600" dirty="0"/>
            </a:br>
            <a:br>
              <a:rPr lang="en-US" dirty="0"/>
            </a:br>
            <a:endParaRPr lang="en-CA" sz="2200" dirty="0"/>
          </a:p>
        </p:txBody>
      </p:sp>
      <p:sp>
        <p:nvSpPr>
          <p:cNvPr id="3" name="Subtitle 2"/>
          <p:cNvSpPr>
            <a:spLocks noGrp="1"/>
          </p:cNvSpPr>
          <p:nvPr>
            <p:ph type="subTitle" idx="1"/>
          </p:nvPr>
        </p:nvSpPr>
        <p:spPr>
          <a:xfrm>
            <a:off x="1043608" y="3789040"/>
            <a:ext cx="6984776" cy="1656184"/>
          </a:xfrm>
        </p:spPr>
        <p:txBody>
          <a:bodyPr>
            <a:normAutofit fontScale="92500"/>
          </a:bodyPr>
          <a:lstStyle/>
          <a:p>
            <a:r>
              <a:rPr lang="en-US" sz="3000" dirty="0"/>
              <a:t>2010 Public Policy Conference</a:t>
            </a:r>
            <a:br>
              <a:rPr lang="en-US" sz="3000" dirty="0"/>
            </a:br>
            <a:r>
              <a:rPr lang="en-US" sz="2800" dirty="0"/>
              <a:t>Ontario Centre for Engineering and Public Policy</a:t>
            </a:r>
            <a:br>
              <a:rPr lang="en-US" sz="2800" dirty="0"/>
            </a:br>
            <a:br>
              <a:rPr lang="en-US" sz="2800" dirty="0"/>
            </a:br>
            <a:r>
              <a:rPr lang="en-US" sz="2200" dirty="0"/>
              <a:t>May 7, 2010</a:t>
            </a:r>
            <a:endParaRPr lang="en-US" sz="3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877272"/>
            <a:ext cx="24098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Gross Expenditures on Research and Development (GERD)</a:t>
            </a:r>
            <a:endParaRPr lang="en-CA" dirty="0"/>
          </a:p>
        </p:txBody>
      </p:sp>
      <p:sp>
        <p:nvSpPr>
          <p:cNvPr id="6" name="Text Placeholder 5"/>
          <p:cNvSpPr>
            <a:spLocks noGrp="1"/>
          </p:cNvSpPr>
          <p:nvPr>
            <p:ph type="body" sz="half" idx="2"/>
          </p:nvPr>
        </p:nvSpPr>
        <p:spPr>
          <a:xfrm>
            <a:off x="457200" y="1435100"/>
            <a:ext cx="3008313" cy="5018236"/>
          </a:xfrm>
        </p:spPr>
        <p:txBody>
          <a:bodyPr>
            <a:normAutofit/>
          </a:bodyPr>
          <a:lstStyle/>
          <a:p>
            <a:endParaRPr lang="en-CA" sz="1600" dirty="0"/>
          </a:p>
          <a:p>
            <a:r>
              <a:rPr lang="en-CA" sz="1800" dirty="0"/>
              <a:t>“As a percentage of GDP, GERD was 1.97% in 2006</a:t>
            </a:r>
            <a:r>
              <a:rPr lang="en-CA" sz="1800" i="1" dirty="0"/>
              <a:t>,</a:t>
            </a:r>
            <a:r>
              <a:rPr lang="en-CA" sz="1800" dirty="0"/>
              <a:t> continuing a downward trend from 2.09% in 2001. </a:t>
            </a:r>
          </a:p>
          <a:p>
            <a:endParaRPr lang="en-CA" sz="1800" dirty="0"/>
          </a:p>
          <a:p>
            <a:r>
              <a:rPr lang="en-CA" sz="1800" dirty="0"/>
              <a:t>It is increasingly important for Canada to be competitive with other countries that are aggressively increasing their GERD, such as Finland and Japan, both of which by 2002 exceeded 3% GERD as a percentage of GDP, following steady increases since the early 1990s.”</a:t>
            </a:r>
          </a:p>
        </p:txBody>
      </p:sp>
      <p:pic>
        <p:nvPicPr>
          <p:cNvPr id="18434" name="Picture 2">
            <a:hlinkClick r:id="rId2"/>
          </p:cNvPr>
          <p:cNvPicPr>
            <a:picLocks noGrp="1" noChangeAspect="1" noChangeArrowheads="1"/>
          </p:cNvPicPr>
          <p:nvPr>
            <p:ph idx="1"/>
          </p:nvPr>
        </p:nvPicPr>
        <p:blipFill>
          <a:blip r:embed="rId3" cstate="print"/>
          <a:srcRect/>
          <a:stretch>
            <a:fillRect/>
          </a:stretch>
        </p:blipFill>
        <p:spPr bwMode="auto">
          <a:xfrm>
            <a:off x="3635686" y="675797"/>
            <a:ext cx="4990477" cy="504761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Expenditures in R&amp;D</a:t>
            </a:r>
            <a:endParaRPr lang="en-CA" dirty="0"/>
          </a:p>
        </p:txBody>
      </p:sp>
      <p:pic>
        <p:nvPicPr>
          <p:cNvPr id="22530" name="Picture 2">
            <a:hlinkClick r:id="rId3"/>
          </p:cNvPr>
          <p:cNvPicPr>
            <a:picLocks noGrp="1" noChangeAspect="1" noChangeArrowheads="1"/>
          </p:cNvPicPr>
          <p:nvPr>
            <p:ph idx="1"/>
          </p:nvPr>
        </p:nvPicPr>
        <p:blipFill>
          <a:blip r:embed="rId4" cstate="print"/>
          <a:srcRect/>
          <a:stretch>
            <a:fillRect/>
          </a:stretch>
        </p:blipFill>
        <p:spPr bwMode="auto">
          <a:xfrm>
            <a:off x="142844" y="1428736"/>
            <a:ext cx="4429156" cy="3166110"/>
          </a:xfrm>
          <a:prstGeom prst="rect">
            <a:avLst/>
          </a:prstGeom>
          <a:noFill/>
          <a:ln w="9525">
            <a:noFill/>
            <a:miter lim="800000"/>
            <a:headEnd/>
            <a:tailEnd/>
          </a:ln>
        </p:spPr>
      </p:pic>
      <p:pic>
        <p:nvPicPr>
          <p:cNvPr id="22531" name="Picture 3">
            <a:hlinkClick r:id="rId3"/>
          </p:cNvPr>
          <p:cNvPicPr>
            <a:picLocks noChangeAspect="1" noChangeArrowheads="1"/>
          </p:cNvPicPr>
          <p:nvPr/>
        </p:nvPicPr>
        <p:blipFill>
          <a:blip r:embed="rId5" cstate="print"/>
          <a:srcRect/>
          <a:stretch>
            <a:fillRect/>
          </a:stretch>
        </p:blipFill>
        <p:spPr bwMode="auto">
          <a:xfrm>
            <a:off x="5054597" y="3429000"/>
            <a:ext cx="4089403" cy="281905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Trends in R&amp;D Intensity in Canada</a:t>
            </a:r>
            <a:br>
              <a:rPr lang="en-US" sz="3200" dirty="0"/>
            </a:br>
            <a:r>
              <a:rPr lang="en-US" sz="3200" dirty="0"/>
              <a:t>1981-2007</a:t>
            </a:r>
            <a:endParaRPr lang="en-CA" sz="3200" dirty="0"/>
          </a:p>
        </p:txBody>
      </p:sp>
      <p:pic>
        <p:nvPicPr>
          <p:cNvPr id="20482" name="Picture 2">
            <a:hlinkClick r:id="rId3"/>
          </p:cNvPr>
          <p:cNvPicPr>
            <a:picLocks noGrp="1" noChangeAspect="1" noChangeArrowheads="1"/>
          </p:cNvPicPr>
          <p:nvPr>
            <p:ph idx="1"/>
          </p:nvPr>
        </p:nvPicPr>
        <p:blipFill>
          <a:blip r:embed="rId4" cstate="print"/>
          <a:srcRect/>
          <a:stretch>
            <a:fillRect/>
          </a:stretch>
        </p:blipFill>
        <p:spPr bwMode="auto">
          <a:xfrm>
            <a:off x="642910" y="1785926"/>
            <a:ext cx="7548679" cy="3799965"/>
          </a:xfrm>
          <a:prstGeom prst="rect">
            <a:avLst/>
          </a:prstGeom>
          <a:noFill/>
          <a:ln w="9525">
            <a:noFill/>
            <a:miter lim="800000"/>
            <a:headEnd/>
            <a:tailEnd/>
          </a:ln>
        </p:spPr>
      </p:pic>
      <p:cxnSp>
        <p:nvCxnSpPr>
          <p:cNvPr id="6" name="Straight Arrow Connector 5"/>
          <p:cNvCxnSpPr/>
          <p:nvPr/>
        </p:nvCxnSpPr>
        <p:spPr>
          <a:xfrm rot="16200000" flipH="1">
            <a:off x="7929586" y="2928934"/>
            <a:ext cx="571504" cy="428628"/>
          </a:xfrm>
          <a:prstGeom prst="straightConnector1">
            <a:avLst/>
          </a:prstGeom>
          <a:ln w="38100">
            <a:solidFill>
              <a:schemeClr val="accent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43900" y="2714620"/>
            <a:ext cx="1020792" cy="523220"/>
          </a:xfrm>
          <a:prstGeom prst="rect">
            <a:avLst/>
          </a:prstGeom>
          <a:noFill/>
        </p:spPr>
        <p:txBody>
          <a:bodyPr wrap="none" rtlCol="0">
            <a:spAutoFit/>
          </a:bodyPr>
          <a:lstStyle/>
          <a:p>
            <a:r>
              <a:rPr lang="en-US" sz="1400" b="1" dirty="0">
                <a:solidFill>
                  <a:schemeClr val="accent2">
                    <a:lumMod val="50000"/>
                  </a:schemeClr>
                </a:solidFill>
              </a:rPr>
              <a:t>Post Nortel</a:t>
            </a:r>
          </a:p>
          <a:p>
            <a:r>
              <a:rPr lang="en-US" sz="1400" b="1" dirty="0">
                <a:solidFill>
                  <a:schemeClr val="accent2">
                    <a:lumMod val="50000"/>
                  </a:schemeClr>
                </a:solidFill>
              </a:rPr>
              <a:t>Debacle ?</a:t>
            </a:r>
            <a:endParaRPr lang="en-CA" sz="1400" b="1"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a:t>The Canadian Innovation Gap</a:t>
            </a:r>
            <a:endParaRPr lang="en-CA" dirty="0"/>
          </a:p>
        </p:txBody>
      </p:sp>
      <p:sp>
        <p:nvSpPr>
          <p:cNvPr id="3" name="Content Placeholder 2"/>
          <p:cNvSpPr>
            <a:spLocks noGrp="1"/>
          </p:cNvSpPr>
          <p:nvPr>
            <p:ph idx="1"/>
          </p:nvPr>
        </p:nvSpPr>
        <p:spPr>
          <a:xfrm>
            <a:off x="467544" y="1340768"/>
            <a:ext cx="8229600" cy="4896544"/>
          </a:xfrm>
        </p:spPr>
        <p:txBody>
          <a:bodyPr>
            <a:normAutofit fontScale="77500" lnSpcReduction="20000"/>
          </a:bodyPr>
          <a:lstStyle/>
          <a:p>
            <a:pPr>
              <a:lnSpc>
                <a:spcPct val="120000"/>
              </a:lnSpc>
            </a:pPr>
            <a:r>
              <a:rPr lang="en-CA" dirty="0"/>
              <a:t>We rank poorly across almost all aspects of innovation:</a:t>
            </a:r>
          </a:p>
          <a:p>
            <a:pPr lvl="1">
              <a:lnSpc>
                <a:spcPct val="120000"/>
              </a:lnSpc>
            </a:pPr>
            <a:r>
              <a:rPr lang="en-CA" dirty="0"/>
              <a:t>the creation of knowledge, </a:t>
            </a:r>
          </a:p>
          <a:p>
            <a:pPr lvl="1">
              <a:lnSpc>
                <a:spcPct val="120000"/>
              </a:lnSpc>
            </a:pPr>
            <a:r>
              <a:rPr lang="en-CA" dirty="0"/>
              <a:t>the diffusion of knowledge, </a:t>
            </a:r>
          </a:p>
          <a:p>
            <a:pPr lvl="1">
              <a:lnSpc>
                <a:spcPct val="120000"/>
              </a:lnSpc>
            </a:pPr>
            <a:r>
              <a:rPr lang="en-CA" dirty="0"/>
              <a:t>the transformation of knowledge and </a:t>
            </a:r>
          </a:p>
          <a:p>
            <a:pPr lvl="1">
              <a:lnSpc>
                <a:spcPct val="120000"/>
              </a:lnSpc>
            </a:pPr>
            <a:r>
              <a:rPr lang="en-CA" dirty="0"/>
              <a:t>the use of knowledge through commercialization. </a:t>
            </a:r>
            <a:r>
              <a:rPr lang="en-CA" sz="1100" dirty="0"/>
              <a:t>(Compete to Win, 2008)</a:t>
            </a:r>
            <a:endParaRPr lang="en-CA" sz="1200" dirty="0"/>
          </a:p>
          <a:p>
            <a:pPr>
              <a:lnSpc>
                <a:spcPct val="120000"/>
              </a:lnSpc>
            </a:pPr>
            <a:r>
              <a:rPr lang="en-US" dirty="0"/>
              <a:t>While Canada has the highest rate of college completion among its peer group, Canada produces </a:t>
            </a:r>
          </a:p>
          <a:p>
            <a:pPr lvl="1">
              <a:lnSpc>
                <a:spcPct val="120000"/>
              </a:lnSpc>
            </a:pPr>
            <a:r>
              <a:rPr lang="en-US" dirty="0"/>
              <a:t>few graduates with advanced degrees (masters and PhD) in science and engineering; and</a:t>
            </a:r>
          </a:p>
          <a:p>
            <a:pPr lvl="1">
              <a:lnSpc>
                <a:spcPct val="120000"/>
              </a:lnSpc>
            </a:pPr>
            <a:r>
              <a:rPr lang="en-US" dirty="0"/>
              <a:t>few graduates in business </a:t>
            </a:r>
            <a:r>
              <a:rPr lang="en-US" sz="900" dirty="0"/>
              <a:t>(Conference Board of Canada, 2008)</a:t>
            </a:r>
          </a:p>
          <a:p>
            <a:pPr lvl="1">
              <a:lnSpc>
                <a:spcPct val="120000"/>
              </a:lnSpc>
            </a:pPr>
            <a:r>
              <a:rPr lang="en-US" dirty="0"/>
              <a:t>few domestic students interested in graduate engineering studies</a:t>
            </a:r>
            <a:endParaRPr lang="en-US" sz="3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Number of PhD graduates per 100,000 population aged 25 to 29</a:t>
            </a:r>
            <a:endParaRPr lang="en-CA" sz="3200" dirty="0"/>
          </a:p>
        </p:txBody>
      </p:sp>
      <p:sp>
        <p:nvSpPr>
          <p:cNvPr id="5" name="TextBox 1"/>
          <p:cNvSpPr txBox="1"/>
          <p:nvPr/>
        </p:nvSpPr>
        <p:spPr>
          <a:xfrm>
            <a:off x="5148064" y="6093296"/>
            <a:ext cx="3520953" cy="4401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800" dirty="0"/>
              <a:t> Source : Conference Board</a:t>
            </a:r>
          </a:p>
          <a:p>
            <a:r>
              <a:rPr lang="en-CA" sz="800" dirty="0"/>
              <a:t> http://www.conferenceboard.ca/HCP/Details/education/Phd-graduates.aspx#context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8052" y="1196752"/>
            <a:ext cx="7590122" cy="488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527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a:bodyPr>
          <a:lstStyle/>
          <a:p>
            <a:r>
              <a:rPr lang="en-US" sz="3600" dirty="0"/>
              <a:t>New Graduates in 2007</a:t>
            </a:r>
            <a:endParaRPr lang="en-C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5132294"/>
              </p:ext>
            </p:extLst>
          </p:nvPr>
        </p:nvGraphicFramePr>
        <p:xfrm>
          <a:off x="468313" y="1196752"/>
          <a:ext cx="8229600" cy="488654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6084168" y="6309320"/>
            <a:ext cx="2488055" cy="2067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100" dirty="0"/>
              <a:t>Source:  AUCC (H. </a:t>
            </a:r>
            <a:r>
              <a:rPr lang="en-CA" sz="1100" dirty="0" err="1"/>
              <a:t>O'Heron</a:t>
            </a:r>
            <a:r>
              <a:rPr lang="en-CA" sz="1100" dirty="0"/>
              <a:t>) &amp; Stats Canada)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420888"/>
            <a:ext cx="339566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22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Engineering for a Changing World</a:t>
            </a:r>
            <a:br>
              <a:rPr lang="en-US" sz="1800" dirty="0"/>
            </a:br>
            <a:r>
              <a:rPr lang="en-US" sz="1400" dirty="0"/>
              <a:t>2008</a:t>
            </a:r>
            <a:endParaRPr lang="en-CA" dirty="0"/>
          </a:p>
        </p:txBody>
      </p:sp>
      <p:sp>
        <p:nvSpPr>
          <p:cNvPr id="4" name="Text Placeholder 3"/>
          <p:cNvSpPr>
            <a:spLocks noGrp="1"/>
          </p:cNvSpPr>
          <p:nvPr>
            <p:ph type="body" sz="half" idx="2"/>
          </p:nvPr>
        </p:nvSpPr>
        <p:spPr/>
        <p:txBody>
          <a:bodyPr>
            <a:normAutofit lnSpcReduction="10000"/>
          </a:bodyPr>
          <a:lstStyle/>
          <a:p>
            <a:r>
              <a:rPr lang="en-US" sz="1600" dirty="0"/>
              <a:t>James </a:t>
            </a:r>
            <a:r>
              <a:rPr lang="en-US" sz="1600" dirty="0" err="1"/>
              <a:t>Duderstadt</a:t>
            </a:r>
            <a:r>
              <a:rPr lang="en-US" sz="1600" dirty="0"/>
              <a:t> </a:t>
            </a:r>
          </a:p>
          <a:p>
            <a:r>
              <a:rPr lang="en-US" sz="1200" dirty="0"/>
              <a:t>President Emeritus and Past Dean of Engineering</a:t>
            </a:r>
          </a:p>
          <a:p>
            <a:r>
              <a:rPr lang="en-US" sz="1200" dirty="0"/>
              <a:t>The University of Michigan</a:t>
            </a:r>
          </a:p>
          <a:p>
            <a:endParaRPr lang="en-US" sz="1600" dirty="0"/>
          </a:p>
          <a:p>
            <a:r>
              <a:rPr lang="en-US" sz="1600" dirty="0"/>
              <a:t>The emergence of a global, knowledge driven economy based upon technological innovation … is likely to demand </a:t>
            </a:r>
            <a:r>
              <a:rPr lang="en-US" sz="1600" i="1" dirty="0"/>
              <a:t>(demands)</a:t>
            </a:r>
            <a:r>
              <a:rPr lang="en-US" sz="1600" dirty="0"/>
              <a:t> a profound transformation of engineering practice, research and education.</a:t>
            </a:r>
          </a:p>
          <a:p>
            <a:endParaRPr lang="en-US" sz="1600" dirty="0"/>
          </a:p>
          <a:p>
            <a:r>
              <a:rPr lang="en-US" sz="1600" dirty="0"/>
              <a:t>Engineering practice and the technology needs are changing the nature of engineering practice demanding far broader skills than the simply mastering scientific and technological disciplines</a:t>
            </a:r>
          </a:p>
          <a:p>
            <a:endParaRPr lang="en-CA" dirty="0"/>
          </a:p>
        </p:txBody>
      </p:sp>
      <p:pic>
        <p:nvPicPr>
          <p:cNvPr id="5121" name="Picture 1">
            <a:hlinkClick r:id="rId2"/>
          </p:cNvPr>
          <p:cNvPicPr>
            <a:picLocks noGrp="1" noChangeAspect="1" noChangeArrowheads="1"/>
          </p:cNvPicPr>
          <p:nvPr>
            <p:ph idx="1"/>
          </p:nvPr>
        </p:nvPicPr>
        <p:blipFill>
          <a:blip r:embed="rId3" cstate="print"/>
          <a:srcRect/>
          <a:stretch>
            <a:fillRect/>
          </a:stretch>
        </p:blipFill>
        <p:spPr bwMode="auto">
          <a:xfrm>
            <a:off x="4000500" y="385719"/>
            <a:ext cx="4359275" cy="5653175"/>
          </a:xfrm>
          <a:prstGeom prst="rect">
            <a:avLst/>
          </a:prstGeom>
          <a:noFill/>
          <a:ln w="9525" cap="rnd" cmpd="sng">
            <a:solidFill>
              <a:schemeClr val="tx1"/>
            </a:solidFill>
            <a:bevel/>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2"/>
            <a:ext cx="8229600" cy="1143000"/>
          </a:xfrm>
        </p:spPr>
        <p:txBody>
          <a:bodyPr/>
          <a:lstStyle/>
          <a:p>
            <a:r>
              <a:rPr lang="en-US" dirty="0"/>
              <a:t>The facts …</a:t>
            </a:r>
            <a:endParaRPr lang="en-CA" dirty="0"/>
          </a:p>
        </p:txBody>
      </p:sp>
      <p:sp>
        <p:nvSpPr>
          <p:cNvPr id="3" name="Content Placeholder 2"/>
          <p:cNvSpPr>
            <a:spLocks noGrp="1"/>
          </p:cNvSpPr>
          <p:nvPr>
            <p:ph idx="1"/>
          </p:nvPr>
        </p:nvSpPr>
        <p:spPr>
          <a:xfrm>
            <a:off x="457200" y="1124744"/>
            <a:ext cx="8229600" cy="4972072"/>
          </a:xfrm>
        </p:spPr>
        <p:txBody>
          <a:bodyPr>
            <a:normAutofit fontScale="85000" lnSpcReduction="20000"/>
          </a:bodyPr>
          <a:lstStyle/>
          <a:p>
            <a:r>
              <a:rPr lang="en-US" dirty="0"/>
              <a:t>Off-shoring of engineering jobs</a:t>
            </a:r>
          </a:p>
          <a:p>
            <a:r>
              <a:rPr lang="en-US" dirty="0"/>
              <a:t>The decline of student interest in science and engineering</a:t>
            </a:r>
          </a:p>
          <a:p>
            <a:r>
              <a:rPr lang="en-US" dirty="0"/>
              <a:t>The decline in the participation of women in engineering</a:t>
            </a:r>
          </a:p>
          <a:p>
            <a:r>
              <a:rPr lang="en-US" dirty="0"/>
              <a:t>The decline in the number of domestic students in graduate studies in engineering</a:t>
            </a:r>
          </a:p>
          <a:p>
            <a:r>
              <a:rPr lang="en-US" dirty="0"/>
              <a:t>The lack of visibility of the profession (e.g., law and MD)</a:t>
            </a:r>
          </a:p>
          <a:p>
            <a:r>
              <a:rPr lang="en-US" dirty="0"/>
              <a:t>The virtual absence of engineers in the public policy debates</a:t>
            </a:r>
          </a:p>
          <a:p>
            <a:pPr marL="0" indent="0">
              <a:buNone/>
            </a:pPr>
            <a:r>
              <a:rPr lang="en-US" dirty="0"/>
              <a:t>Raises serious questions about the adequacy of our approach to engineering – the profession and education</a:t>
            </a:r>
            <a:endParaRPr lang="en-CA" dirty="0"/>
          </a:p>
          <a:p>
            <a:endParaRPr lang="en-CA" dirty="0"/>
          </a:p>
        </p:txBody>
      </p:sp>
      <p:pic>
        <p:nvPicPr>
          <p:cNvPr id="5" name="Picture 1">
            <a:hlinkClick r:id="rId2"/>
          </p:cNvPr>
          <p:cNvPicPr>
            <a:picLocks noChangeAspect="1" noChangeArrowheads="1"/>
          </p:cNvPicPr>
          <p:nvPr/>
        </p:nvPicPr>
        <p:blipFill>
          <a:blip r:embed="rId3" cstate="print"/>
          <a:srcRect/>
          <a:stretch>
            <a:fillRect/>
          </a:stretch>
        </p:blipFill>
        <p:spPr bwMode="auto">
          <a:xfrm>
            <a:off x="7308304" y="548680"/>
            <a:ext cx="1428760" cy="1852837"/>
          </a:xfrm>
          <a:prstGeom prst="rect">
            <a:avLst/>
          </a:prstGeom>
          <a:noFill/>
          <a:ln w="9525" cap="rnd" cmpd="sng">
            <a:solidFill>
              <a:schemeClr val="tx1"/>
            </a:solidFill>
            <a:bevel/>
            <a:headEnd/>
            <a:tailEnd/>
          </a:ln>
        </p:spPr>
      </p:pic>
      <p:sp>
        <p:nvSpPr>
          <p:cNvPr id="6" name="Rectangle 5"/>
          <p:cNvSpPr/>
          <p:nvPr/>
        </p:nvSpPr>
        <p:spPr>
          <a:xfrm>
            <a:off x="428596" y="5229200"/>
            <a:ext cx="8143932" cy="785818"/>
          </a:xfrm>
          <a:prstGeom prst="rect">
            <a:avLst/>
          </a:prstGeom>
          <a:solidFill>
            <a:schemeClr val="accent1">
              <a:alpha val="40000"/>
            </a:schemeClr>
          </a:solidFill>
          <a:ln cap="rnd">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ox(in)">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Leadership in the</a:t>
            </a:r>
            <a:br>
              <a:rPr lang="en-US" dirty="0"/>
            </a:br>
            <a:r>
              <a:rPr lang="en-US" dirty="0"/>
              <a:t>Engineering Profession</a:t>
            </a:r>
            <a:endParaRPr lang="en-CA" dirty="0"/>
          </a:p>
        </p:txBody>
      </p:sp>
      <p:sp>
        <p:nvSpPr>
          <p:cNvPr id="5" name="Subtitle 4"/>
          <p:cNvSpPr>
            <a:spLocks noGrp="1"/>
          </p:cNvSpPr>
          <p:nvPr>
            <p:ph type="subTitle" idx="1"/>
          </p:nvPr>
        </p:nvSpPr>
        <p:spPr/>
        <p:txBody>
          <a:bodyPr/>
          <a:lstStyle/>
          <a:p>
            <a:endParaRPr lang="en-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Leadership in the Engineering Profession</a:t>
            </a:r>
            <a:endParaRPr lang="en-CA" sz="3600" dirty="0"/>
          </a:p>
        </p:txBody>
      </p:sp>
      <p:sp>
        <p:nvSpPr>
          <p:cNvPr id="3" name="Content Placeholder 2"/>
          <p:cNvSpPr>
            <a:spLocks noGrp="1"/>
          </p:cNvSpPr>
          <p:nvPr>
            <p:ph idx="1"/>
          </p:nvPr>
        </p:nvSpPr>
        <p:spPr/>
        <p:txBody>
          <a:bodyPr>
            <a:normAutofit fontScale="92500"/>
          </a:bodyPr>
          <a:lstStyle/>
          <a:p>
            <a:pPr>
              <a:buNone/>
            </a:pPr>
            <a:r>
              <a:rPr lang="en-US" dirty="0"/>
              <a:t>However …</a:t>
            </a:r>
          </a:p>
          <a:p>
            <a:pPr>
              <a:buNone/>
            </a:pPr>
            <a:r>
              <a:rPr lang="en-US" dirty="0"/>
              <a:t>	It has been said that engineering in this country is an </a:t>
            </a:r>
            <a:r>
              <a:rPr lang="en-US" i="1" dirty="0"/>
              <a:t>invisible profession.</a:t>
            </a:r>
            <a:r>
              <a:rPr lang="en-US" dirty="0"/>
              <a:t> This is mainly because most Canadians have only a vague and limited idea of what we do. As a result, our national consciousness is not aware of the role engineers play in medical research advances; in alleviating human suffering; in creating devices such as the Blackberry or the iPod.</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endParaRPr lang="en-CA" dirty="0"/>
          </a:p>
        </p:txBody>
      </p:sp>
      <p:sp>
        <p:nvSpPr>
          <p:cNvPr id="5" name="Content Placeholder 4"/>
          <p:cNvSpPr>
            <a:spLocks noGrp="1"/>
          </p:cNvSpPr>
          <p:nvPr>
            <p:ph idx="1"/>
          </p:nvPr>
        </p:nvSpPr>
        <p:spPr>
          <a:xfrm>
            <a:off x="662880" y="1556793"/>
            <a:ext cx="7797552" cy="4032448"/>
          </a:xfrm>
        </p:spPr>
        <p:txBody>
          <a:bodyPr>
            <a:normAutofit/>
          </a:bodyPr>
          <a:lstStyle/>
          <a:p>
            <a:r>
              <a:rPr lang="en-US" dirty="0"/>
              <a:t>Introduction</a:t>
            </a:r>
          </a:p>
          <a:p>
            <a:r>
              <a:rPr lang="en-US" dirty="0"/>
              <a:t>The Canadian Innovation Challenge</a:t>
            </a:r>
          </a:p>
          <a:p>
            <a:r>
              <a:rPr lang="en-US" dirty="0"/>
              <a:t>Leadership in the Engineering Profession</a:t>
            </a:r>
          </a:p>
          <a:p>
            <a:r>
              <a:rPr lang="en-US" dirty="0"/>
              <a:t>Leadership in Engineering Education</a:t>
            </a:r>
          </a:p>
          <a:p>
            <a:r>
              <a:rPr lang="en-US" dirty="0"/>
              <a:t>Conclusions</a:t>
            </a:r>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Some have argued that Engineering is becoming a 2</a:t>
            </a:r>
            <a:r>
              <a:rPr lang="en-US" sz="3600" baseline="30000" dirty="0"/>
              <a:t>nd</a:t>
            </a:r>
            <a:r>
              <a:rPr lang="en-US" sz="3600" dirty="0"/>
              <a:t> Tier Profession?</a:t>
            </a:r>
            <a:endParaRPr lang="en-CA" sz="3600" dirty="0"/>
          </a:p>
        </p:txBody>
      </p:sp>
      <p:sp>
        <p:nvSpPr>
          <p:cNvPr id="3" name="Content Placeholder 2"/>
          <p:cNvSpPr>
            <a:spLocks noGrp="1"/>
          </p:cNvSpPr>
          <p:nvPr>
            <p:ph idx="1"/>
          </p:nvPr>
        </p:nvSpPr>
        <p:spPr>
          <a:xfrm>
            <a:off x="457200" y="1600200"/>
            <a:ext cx="8229600" cy="4757758"/>
          </a:xfrm>
        </p:spPr>
        <p:txBody>
          <a:bodyPr>
            <a:normAutofit fontScale="70000" lnSpcReduction="20000"/>
          </a:bodyPr>
          <a:lstStyle/>
          <a:p>
            <a:pPr>
              <a:lnSpc>
                <a:spcPct val="120000"/>
              </a:lnSpc>
            </a:pPr>
            <a:r>
              <a:rPr lang="en-US" dirty="0"/>
              <a:t>MD </a:t>
            </a:r>
            <a:r>
              <a:rPr lang="en-US" dirty="0">
                <a:sym typeface="Wingdings" pitchFamily="2" charset="2"/>
              </a:rPr>
              <a:t>  …   </a:t>
            </a:r>
            <a:r>
              <a:rPr lang="en-US" dirty="0"/>
              <a:t>LLB</a:t>
            </a:r>
            <a:r>
              <a:rPr lang="en-US" dirty="0">
                <a:sym typeface="Wingdings" pitchFamily="2" charset="2"/>
              </a:rPr>
              <a:t>  …  </a:t>
            </a:r>
            <a:r>
              <a:rPr lang="en-US" dirty="0" err="1"/>
              <a:t>PEng</a:t>
            </a:r>
            <a:br>
              <a:rPr lang="en-CA" dirty="0"/>
            </a:br>
            <a:r>
              <a:rPr lang="en-CA" dirty="0"/>
              <a:t>Why is it that we rarely quibble when a lawyer bills us $500+/h by 6 min increments and achieves more than 2000 h per year of effective billing, while a senior engineering consultant will have to negotiate down his hourly rate to below $150/h?</a:t>
            </a:r>
          </a:p>
          <a:p>
            <a:endParaRPr lang="en-CA" dirty="0"/>
          </a:p>
          <a:p>
            <a:pPr>
              <a:lnSpc>
                <a:spcPct val="120000"/>
              </a:lnSpc>
            </a:pPr>
            <a:r>
              <a:rPr lang="en-CA" dirty="0"/>
              <a:t>“Engineers in the early days of the space race used to tell the story that when a rocket launched successfully, it was called a </a:t>
            </a:r>
            <a:r>
              <a:rPr lang="en-CA" b="1" dirty="0"/>
              <a:t>scientific breakthrough</a:t>
            </a:r>
            <a:r>
              <a:rPr lang="en-CA" dirty="0"/>
              <a:t>. But if it exploded on the pad or shortly thereafter, it was called an </a:t>
            </a:r>
            <a:r>
              <a:rPr lang="en-CA" b="1" dirty="0"/>
              <a:t>engineering failure</a:t>
            </a:r>
            <a:r>
              <a:rPr lang="en-CA" dirty="0"/>
              <a:t>.” </a:t>
            </a:r>
            <a:r>
              <a:rPr lang="en-CA" sz="1600" dirty="0"/>
              <a:t>Stephen J. </a:t>
            </a:r>
            <a:r>
              <a:rPr lang="en-CA" sz="1600" dirty="0" err="1"/>
              <a:t>Mraz</a:t>
            </a:r>
            <a:r>
              <a:rPr lang="en-CA" sz="1600" dirty="0"/>
              <a:t> </a:t>
            </a:r>
            <a:br>
              <a:rPr lang="en-CA" sz="1600" dirty="0"/>
            </a:br>
            <a:r>
              <a:rPr lang="en-CA" sz="1600" dirty="0"/>
              <a:t>				   </a:t>
            </a:r>
            <a:r>
              <a:rPr lang="en-CA" sz="900" dirty="0"/>
              <a:t>http://machinedesign.com/article/changes-in-the-engineering-profession-over-80-years-0407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Engineers and Public Policy</a:t>
            </a:r>
            <a:endParaRPr lang="en-CA" dirty="0"/>
          </a:p>
        </p:txBody>
      </p:sp>
      <p:sp>
        <p:nvSpPr>
          <p:cNvPr id="3" name="Content Placeholder 2"/>
          <p:cNvSpPr>
            <a:spLocks noGrp="1"/>
          </p:cNvSpPr>
          <p:nvPr>
            <p:ph idx="1"/>
          </p:nvPr>
        </p:nvSpPr>
        <p:spPr/>
        <p:txBody>
          <a:bodyPr>
            <a:normAutofit/>
          </a:bodyPr>
          <a:lstStyle/>
          <a:p>
            <a:r>
              <a:rPr lang="en-US" dirty="0"/>
              <a:t>Why is it that engineers are virtually absent from key public policy decisions involving many scientific and engineering issues, e.g.,</a:t>
            </a:r>
          </a:p>
          <a:p>
            <a:pPr lvl="1"/>
            <a:r>
              <a:rPr lang="en-US" dirty="0"/>
              <a:t>Energy</a:t>
            </a:r>
          </a:p>
          <a:p>
            <a:pPr lvl="1"/>
            <a:r>
              <a:rPr lang="en-US" dirty="0"/>
              <a:t>Telecommunications</a:t>
            </a:r>
            <a:endParaRPr lang="en-CA" dirty="0"/>
          </a:p>
          <a:p>
            <a:pPr lvl="1"/>
            <a:r>
              <a:rPr lang="en-US" dirty="0"/>
              <a:t>Health</a:t>
            </a:r>
          </a:p>
          <a:p>
            <a:pPr lvl="1"/>
            <a:r>
              <a:rPr lang="en-US" dirty="0"/>
              <a:t>Environment</a:t>
            </a:r>
          </a:p>
          <a:p>
            <a:pPr lvl="1"/>
            <a:r>
              <a:rPr lang="en-US" dirty="0"/>
              <a:t>Water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9591" y="273050"/>
            <a:ext cx="3008313" cy="1162050"/>
          </a:xfrm>
        </p:spPr>
        <p:txBody>
          <a:bodyPr/>
          <a:lstStyle/>
          <a:p>
            <a:r>
              <a:rPr lang="en-US" dirty="0"/>
              <a:t>An Example: </a:t>
            </a:r>
            <a:br>
              <a:rPr lang="en-US" dirty="0"/>
            </a:br>
            <a:r>
              <a:rPr lang="en-US" dirty="0"/>
              <a:t>Water Governance</a:t>
            </a:r>
            <a:br>
              <a:rPr lang="en-US" dirty="0"/>
            </a:br>
            <a:endParaRPr lang="en-CA" dirty="0"/>
          </a:p>
        </p:txBody>
      </p:sp>
      <p:sp>
        <p:nvSpPr>
          <p:cNvPr id="7" name="Text Placeholder 6"/>
          <p:cNvSpPr>
            <a:spLocks noGrp="1"/>
          </p:cNvSpPr>
          <p:nvPr>
            <p:ph type="body" sz="half" idx="2"/>
          </p:nvPr>
        </p:nvSpPr>
        <p:spPr>
          <a:xfrm>
            <a:off x="699591" y="1435100"/>
            <a:ext cx="3008313" cy="4691063"/>
          </a:xfrm>
        </p:spPr>
        <p:txBody>
          <a:bodyPr>
            <a:normAutofit lnSpcReduction="10000"/>
          </a:bodyPr>
          <a:lstStyle/>
          <a:p>
            <a:pPr marL="177800" indent="-177800">
              <a:buFont typeface="Arial" pitchFamily="34" charset="0"/>
              <a:buChar char="•"/>
            </a:pPr>
            <a:r>
              <a:rPr lang="en-US" sz="1600" dirty="0"/>
              <a:t>An excellent book on water governance in Canada (2007)</a:t>
            </a:r>
          </a:p>
          <a:p>
            <a:pPr marL="177800" indent="-177800">
              <a:buFont typeface="Arial" pitchFamily="34" charset="0"/>
              <a:buChar char="•"/>
            </a:pPr>
            <a:r>
              <a:rPr lang="en-US" sz="1600" dirty="0"/>
              <a:t>27 contributors addressing issues such as:</a:t>
            </a:r>
          </a:p>
          <a:p>
            <a:pPr marL="635000" lvl="1" indent="-177800">
              <a:buFont typeface="Arial" pitchFamily="34" charset="0"/>
              <a:buChar char="•"/>
            </a:pPr>
            <a:r>
              <a:rPr lang="en-US" sz="1400" dirty="0"/>
              <a:t>Water supply</a:t>
            </a:r>
          </a:p>
          <a:p>
            <a:pPr marL="635000" lvl="1" indent="-177800">
              <a:buFont typeface="Arial" pitchFamily="34" charset="0"/>
              <a:buChar char="•"/>
            </a:pPr>
            <a:r>
              <a:rPr lang="en-US" sz="1400" dirty="0"/>
              <a:t>Water quality</a:t>
            </a:r>
          </a:p>
          <a:p>
            <a:pPr marL="635000" lvl="1" indent="-177800">
              <a:buFont typeface="Arial" pitchFamily="34" charset="0"/>
              <a:buChar char="•"/>
            </a:pPr>
            <a:r>
              <a:rPr lang="en-US" sz="1400" dirty="0"/>
              <a:t>Water commerce</a:t>
            </a:r>
          </a:p>
          <a:p>
            <a:pPr marL="635000" lvl="1" indent="-177800">
              <a:buFont typeface="Arial" pitchFamily="34" charset="0"/>
              <a:buChar char="•"/>
            </a:pPr>
            <a:r>
              <a:rPr lang="en-US" sz="1400" dirty="0"/>
              <a:t>Watershed management</a:t>
            </a:r>
          </a:p>
          <a:p>
            <a:pPr marL="635000" lvl="1" indent="-177800">
              <a:buFont typeface="Arial" pitchFamily="34" charset="0"/>
              <a:buChar char="•"/>
            </a:pPr>
            <a:r>
              <a:rPr lang="en-US" sz="1400" dirty="0"/>
              <a:t>Wastewater treatment</a:t>
            </a:r>
          </a:p>
          <a:p>
            <a:pPr marL="635000" lvl="1" indent="-177800">
              <a:buFont typeface="Arial" pitchFamily="34" charset="0"/>
              <a:buChar char="•"/>
            </a:pPr>
            <a:r>
              <a:rPr lang="en-US" sz="1400" dirty="0"/>
              <a:t>Water rights</a:t>
            </a:r>
          </a:p>
          <a:p>
            <a:pPr marL="177800" indent="-177800"/>
            <a:r>
              <a:rPr lang="en-US" sz="1600" b="1" dirty="0"/>
              <a:t>	NOT a single engineer</a:t>
            </a:r>
            <a:br>
              <a:rPr lang="en-US" sz="1600" b="1" dirty="0"/>
            </a:br>
            <a:endParaRPr lang="en-US" sz="1600" b="1" dirty="0"/>
          </a:p>
          <a:p>
            <a:pPr marL="177800" indent="-177800">
              <a:buFont typeface="Arial" pitchFamily="34" charset="0"/>
              <a:buChar char="•"/>
            </a:pPr>
            <a:r>
              <a:rPr lang="en-US" sz="1600" dirty="0"/>
              <a:t>Let’s face it … </a:t>
            </a:r>
            <a:br>
              <a:rPr lang="en-US" sz="1600" dirty="0"/>
            </a:br>
            <a:r>
              <a:rPr lang="en-US" sz="1600" dirty="0"/>
              <a:t>If we do not get involve in the debates, in the shaping of public policies … we risk that they will be set by </a:t>
            </a:r>
            <a:r>
              <a:rPr lang="en-US" sz="1600" i="1" dirty="0"/>
              <a:t>individuals that are not fully informed !</a:t>
            </a:r>
          </a:p>
        </p:txBody>
      </p:sp>
      <p:pic>
        <p:nvPicPr>
          <p:cNvPr id="16386" name="Picture 2">
            <a:hlinkClick r:id="rId2"/>
          </p:cNvPr>
          <p:cNvPicPr>
            <a:picLocks noGrp="1" noChangeAspect="1" noChangeArrowheads="1"/>
          </p:cNvPicPr>
          <p:nvPr>
            <p:ph idx="1"/>
          </p:nvPr>
        </p:nvPicPr>
        <p:blipFill>
          <a:blip r:embed="rId3" cstate="print"/>
          <a:srcRect/>
          <a:stretch>
            <a:fillRect/>
          </a:stretch>
        </p:blipFill>
        <p:spPr bwMode="auto">
          <a:xfrm>
            <a:off x="3500430" y="428604"/>
            <a:ext cx="5611040" cy="5611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 calcmode="lin" valueType="num">
                                      <p:cBhvr additive="base">
                                        <p:cTn id="4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Engineers and Public Policy</a:t>
            </a:r>
            <a:endParaRPr lang="en-CA" dirty="0"/>
          </a:p>
        </p:txBody>
      </p:sp>
      <p:sp>
        <p:nvSpPr>
          <p:cNvPr id="3" name="Content Placeholder 2"/>
          <p:cNvSpPr>
            <a:spLocks noGrp="1"/>
          </p:cNvSpPr>
          <p:nvPr>
            <p:ph idx="1"/>
          </p:nvPr>
        </p:nvSpPr>
        <p:spPr>
          <a:xfrm>
            <a:off x="457200" y="1600200"/>
            <a:ext cx="8229600" cy="4829196"/>
          </a:xfrm>
        </p:spPr>
        <p:txBody>
          <a:bodyPr>
            <a:normAutofit fontScale="92500" lnSpcReduction="20000"/>
          </a:bodyPr>
          <a:lstStyle/>
          <a:p>
            <a:pPr>
              <a:lnSpc>
                <a:spcPct val="110000"/>
              </a:lnSpc>
            </a:pPr>
            <a:r>
              <a:rPr lang="en-US" dirty="0"/>
              <a:t>The engagement of engineers in shaping public policies has been virtually non-existent. </a:t>
            </a:r>
          </a:p>
          <a:p>
            <a:pPr lvl="1">
              <a:lnSpc>
                <a:spcPct val="110000"/>
              </a:lnSpc>
            </a:pPr>
            <a:r>
              <a:rPr lang="fr-CA" dirty="0" err="1"/>
              <a:t>We</a:t>
            </a:r>
            <a:r>
              <a:rPr lang="fr-CA" dirty="0"/>
              <a:t> </a:t>
            </a:r>
            <a:r>
              <a:rPr lang="fr-CA" dirty="0" err="1"/>
              <a:t>should</a:t>
            </a:r>
            <a:r>
              <a:rPr lang="fr-CA" dirty="0"/>
              <a:t> not </a:t>
            </a:r>
            <a:r>
              <a:rPr lang="fr-CA" dirty="0" err="1"/>
              <a:t>be</a:t>
            </a:r>
            <a:r>
              <a:rPr lang="fr-CA" dirty="0"/>
              <a:t> </a:t>
            </a:r>
            <a:r>
              <a:rPr lang="fr-CA" dirty="0" err="1"/>
              <a:t>surprised</a:t>
            </a:r>
            <a:r>
              <a:rPr lang="fr-CA" dirty="0"/>
              <a:t> - as </a:t>
            </a:r>
            <a:r>
              <a:rPr lang="fr-CA" dirty="0" err="1"/>
              <a:t>engineers</a:t>
            </a:r>
            <a:r>
              <a:rPr lang="fr-CA" dirty="0"/>
              <a:t> have </a:t>
            </a:r>
            <a:r>
              <a:rPr lang="fr-CA" dirty="0" err="1"/>
              <a:t>never</a:t>
            </a:r>
            <a:r>
              <a:rPr lang="fr-CA" dirty="0"/>
              <a:t> been </a:t>
            </a:r>
            <a:r>
              <a:rPr lang="fr-CA" dirty="0" err="1"/>
              <a:t>trained</a:t>
            </a:r>
            <a:r>
              <a:rPr lang="fr-CA" dirty="0"/>
              <a:t> to </a:t>
            </a:r>
            <a:r>
              <a:rPr lang="fr-CA" dirty="0" err="1"/>
              <a:t>address</a:t>
            </a:r>
            <a:r>
              <a:rPr lang="fr-CA" dirty="0"/>
              <a:t>, </a:t>
            </a:r>
            <a:r>
              <a:rPr lang="fr-CA" dirty="0" err="1"/>
              <a:t>participate</a:t>
            </a:r>
            <a:r>
              <a:rPr lang="fr-CA" dirty="0"/>
              <a:t> or </a:t>
            </a:r>
            <a:r>
              <a:rPr lang="fr-CA" dirty="0" err="1"/>
              <a:t>understand</a:t>
            </a:r>
            <a:r>
              <a:rPr lang="fr-CA" dirty="0"/>
              <a:t> </a:t>
            </a:r>
            <a:r>
              <a:rPr lang="fr-CA" dirty="0" err="1"/>
              <a:t>such</a:t>
            </a:r>
            <a:r>
              <a:rPr lang="fr-CA" dirty="0"/>
              <a:t> issues</a:t>
            </a:r>
            <a:endParaRPr lang="en-US" dirty="0"/>
          </a:p>
          <a:p>
            <a:pPr>
              <a:lnSpc>
                <a:spcPct val="110000"/>
              </a:lnSpc>
            </a:pPr>
            <a:r>
              <a:rPr lang="en-US" dirty="0"/>
              <a:t>It is critical that engineers get involve in the development of public policies, to ensure that public policies are based on sound engineering and scientific concepts. At the same time this will allow us to translate complex engineering concepts into a publicly accessible discourse.</a:t>
            </a:r>
            <a:endParaRPr lang="en-CA" dirty="0"/>
          </a:p>
        </p:txBody>
      </p:sp>
      <p:sp>
        <p:nvSpPr>
          <p:cNvPr id="4" name="Rectangle 3"/>
          <p:cNvSpPr/>
          <p:nvPr/>
        </p:nvSpPr>
        <p:spPr>
          <a:xfrm>
            <a:off x="571472" y="2500306"/>
            <a:ext cx="7929618" cy="1214446"/>
          </a:xfrm>
          <a:prstGeom prst="rect">
            <a:avLst/>
          </a:prstGeom>
          <a:solidFill>
            <a:schemeClr val="accent1">
              <a:alpha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a:t>Duderstadt</a:t>
            </a:r>
            <a:r>
              <a:rPr lang="en-US" sz="3200" dirty="0"/>
              <a:t> (2008) on the </a:t>
            </a:r>
            <a:br>
              <a:rPr lang="en-US" sz="3200" dirty="0"/>
            </a:br>
            <a:r>
              <a:rPr lang="en-US" sz="3200" dirty="0"/>
              <a:t>Status of the Profession</a:t>
            </a:r>
            <a:endParaRPr lang="en-CA" sz="3200" dirty="0"/>
          </a:p>
        </p:txBody>
      </p:sp>
      <p:sp>
        <p:nvSpPr>
          <p:cNvPr id="3" name="Content Placeholder 2"/>
          <p:cNvSpPr>
            <a:spLocks noGrp="1"/>
          </p:cNvSpPr>
          <p:nvPr>
            <p:ph idx="1"/>
          </p:nvPr>
        </p:nvSpPr>
        <p:spPr/>
        <p:txBody>
          <a:bodyPr>
            <a:normAutofit fontScale="85000" lnSpcReduction="10000"/>
          </a:bodyPr>
          <a:lstStyle/>
          <a:p>
            <a:pPr>
              <a:lnSpc>
                <a:spcPct val="120000"/>
              </a:lnSpc>
            </a:pPr>
            <a:r>
              <a:rPr lang="en-US" dirty="0"/>
              <a:t>“It is essential to elevate the </a:t>
            </a:r>
            <a:r>
              <a:rPr lang="en-US" b="1" dirty="0"/>
              <a:t>status</a:t>
            </a:r>
            <a:r>
              <a:rPr lang="en-US" dirty="0"/>
              <a:t> of the engineering profession, providing it with the prestige and influence to play the role it must in an increasing technology-driven world while creating sufficiently flexible and satisfying career paths to attract a diverse population of outstanding students. Of particular interest is greatly enhancing the role of engineers both in influencing policy and popular perceptions and as participants in leadership roles in government and business.”</a:t>
            </a:r>
            <a:endParaRPr lang="en-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a:t>There is hope …</a:t>
            </a:r>
            <a:endParaRPr lang="en-CA" dirty="0"/>
          </a:p>
        </p:txBody>
      </p:sp>
      <p:sp>
        <p:nvSpPr>
          <p:cNvPr id="3" name="Content Placeholder 2"/>
          <p:cNvSpPr>
            <a:spLocks noGrp="1"/>
          </p:cNvSpPr>
          <p:nvPr>
            <p:ph idx="1"/>
          </p:nvPr>
        </p:nvSpPr>
        <p:spPr>
          <a:xfrm>
            <a:off x="467544" y="1398786"/>
            <a:ext cx="8229600" cy="4525963"/>
          </a:xfrm>
        </p:spPr>
        <p:txBody>
          <a:bodyPr>
            <a:normAutofit fontScale="70000" lnSpcReduction="20000"/>
          </a:bodyPr>
          <a:lstStyle/>
          <a:p>
            <a:r>
              <a:rPr lang="en-US" dirty="0"/>
              <a:t>These observations should not be surprising: </a:t>
            </a:r>
          </a:p>
          <a:p>
            <a:pPr lvl="1">
              <a:lnSpc>
                <a:spcPct val="120000"/>
              </a:lnSpc>
            </a:pPr>
            <a:r>
              <a:rPr lang="en-US" dirty="0"/>
              <a:t>Public policy issues have traditionally been addressed by the faculties of social sciences </a:t>
            </a:r>
          </a:p>
          <a:p>
            <a:pPr lvl="1">
              <a:lnSpc>
                <a:spcPct val="120000"/>
              </a:lnSpc>
            </a:pPr>
            <a:r>
              <a:rPr lang="en-US" dirty="0"/>
              <a:t>Engineers were not trained on the importance of taking part in the public policy debate</a:t>
            </a:r>
            <a:br>
              <a:rPr lang="en-US" dirty="0"/>
            </a:br>
            <a:endParaRPr lang="en-US" dirty="0"/>
          </a:p>
          <a:p>
            <a:pPr>
              <a:buNone/>
            </a:pPr>
            <a:r>
              <a:rPr lang="en-US" dirty="0"/>
              <a:t>There’s hope …</a:t>
            </a:r>
          </a:p>
          <a:p>
            <a:pPr>
              <a:lnSpc>
                <a:spcPct val="120000"/>
              </a:lnSpc>
            </a:pPr>
            <a:r>
              <a:rPr lang="en-US" dirty="0"/>
              <a:t>The creation in 2006 of the Graduate School of Engineering Practice at McMaster and the Dofasco Centre for Engineering and Public Policy; and </a:t>
            </a:r>
          </a:p>
          <a:p>
            <a:pPr>
              <a:lnSpc>
                <a:spcPct val="120000"/>
              </a:lnSpc>
            </a:pPr>
            <a:r>
              <a:rPr lang="en-US" dirty="0"/>
              <a:t>The launch in 2008 of the PEO Centre on Engineering and Public Policy.</a:t>
            </a:r>
          </a:p>
        </p:txBody>
      </p:sp>
      <p:sp>
        <p:nvSpPr>
          <p:cNvPr id="4" name="TextBox 3"/>
          <p:cNvSpPr txBox="1"/>
          <p:nvPr/>
        </p:nvSpPr>
        <p:spPr>
          <a:xfrm>
            <a:off x="1071538" y="5719266"/>
            <a:ext cx="7214988" cy="369332"/>
          </a:xfrm>
          <a:prstGeom prst="rect">
            <a:avLst/>
          </a:prstGeom>
          <a:noFill/>
        </p:spPr>
        <p:txBody>
          <a:bodyPr wrap="none" rtlCol="0">
            <a:spAutoFit/>
          </a:bodyPr>
          <a:lstStyle/>
          <a:p>
            <a:r>
              <a:rPr lang="en-US" b="1" dirty="0">
                <a:solidFill>
                  <a:srgbClr val="C00000"/>
                </a:solidFill>
              </a:rPr>
              <a:t>Leadership in the Engineering Profession requires Leadership in Education</a:t>
            </a:r>
            <a:endParaRPr lang="en-CA"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Leadership in Engineering Education</a:t>
            </a:r>
            <a:endParaRPr lang="en-CA" dirty="0"/>
          </a:p>
        </p:txBody>
      </p:sp>
      <p:sp>
        <p:nvSpPr>
          <p:cNvPr id="4" name="Subtitle 3"/>
          <p:cNvSpPr>
            <a:spLocks noGrp="1"/>
          </p:cNvSpPr>
          <p:nvPr>
            <p:ph type="subTitle" idx="1"/>
          </p:nvPr>
        </p:nvSpPr>
        <p:spPr/>
        <p:txBody>
          <a:bodyPr/>
          <a:lstStyle/>
          <a:p>
            <a:endParaRPr lang="en-C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Leadership in Engineering Education</a:t>
            </a:r>
            <a:endParaRPr lang="en-CA" dirty="0"/>
          </a:p>
        </p:txBody>
      </p:sp>
      <p:pic>
        <p:nvPicPr>
          <p:cNvPr id="22530" name="Picture 2">
            <a:hlinkClick r:id="rId2"/>
          </p:cNvPr>
          <p:cNvPicPr>
            <a:picLocks noGrp="1" noChangeAspect="1" noChangeArrowheads="1"/>
          </p:cNvPicPr>
          <p:nvPr>
            <p:ph idx="1"/>
          </p:nvPr>
        </p:nvPicPr>
        <p:blipFill>
          <a:blip r:embed="rId3" cstate="print"/>
          <a:srcRect/>
          <a:stretch>
            <a:fillRect/>
          </a:stretch>
        </p:blipFill>
        <p:spPr bwMode="auto">
          <a:xfrm>
            <a:off x="285720" y="1500174"/>
            <a:ext cx="1971069" cy="3143272"/>
          </a:xfrm>
          <a:prstGeom prst="rect">
            <a:avLst/>
          </a:prstGeom>
          <a:noFill/>
          <a:ln w="9525">
            <a:noFill/>
            <a:miter lim="800000"/>
            <a:headEnd/>
            <a:tailEnd/>
          </a:ln>
        </p:spPr>
      </p:pic>
      <p:pic>
        <p:nvPicPr>
          <p:cNvPr id="7" name="Picture 2">
            <a:hlinkClick r:id="rId4"/>
          </p:cNvPr>
          <p:cNvPicPr>
            <a:picLocks noChangeAspect="1" noChangeArrowheads="1"/>
          </p:cNvPicPr>
          <p:nvPr/>
        </p:nvPicPr>
        <p:blipFill>
          <a:blip r:embed="rId5" cstate="print"/>
          <a:srcRect/>
          <a:stretch>
            <a:fillRect/>
          </a:stretch>
        </p:blipFill>
        <p:spPr bwMode="auto">
          <a:xfrm>
            <a:off x="6671141" y="1142984"/>
            <a:ext cx="2258577" cy="2928958"/>
          </a:xfrm>
          <a:prstGeom prst="rect">
            <a:avLst/>
          </a:prstGeom>
          <a:noFill/>
          <a:ln w="9525">
            <a:solidFill>
              <a:schemeClr val="accent1"/>
            </a:solidFill>
            <a:miter lim="800000"/>
            <a:headEnd/>
            <a:tailEnd/>
          </a:ln>
        </p:spPr>
      </p:pic>
      <p:pic>
        <p:nvPicPr>
          <p:cNvPr id="5" name="Picture 2">
            <a:hlinkClick r:id="rId6"/>
          </p:cNvPr>
          <p:cNvPicPr>
            <a:picLocks noChangeAspect="1" noChangeArrowheads="1"/>
          </p:cNvPicPr>
          <p:nvPr/>
        </p:nvPicPr>
        <p:blipFill>
          <a:blip r:embed="rId7" cstate="print"/>
          <a:srcRect/>
          <a:stretch>
            <a:fillRect/>
          </a:stretch>
        </p:blipFill>
        <p:spPr bwMode="auto">
          <a:xfrm>
            <a:off x="928662" y="3429000"/>
            <a:ext cx="2213142" cy="3300093"/>
          </a:xfrm>
          <a:prstGeom prst="rect">
            <a:avLst/>
          </a:prstGeom>
          <a:noFill/>
          <a:ln w="9525">
            <a:noFill/>
            <a:miter lim="800000"/>
            <a:headEnd/>
            <a:tailEnd/>
          </a:ln>
        </p:spPr>
      </p:pic>
      <p:pic>
        <p:nvPicPr>
          <p:cNvPr id="22531" name="Picture 3">
            <a:hlinkClick r:id="rId8"/>
          </p:cNvPr>
          <p:cNvPicPr>
            <a:picLocks noChangeAspect="1" noChangeArrowheads="1"/>
          </p:cNvPicPr>
          <p:nvPr/>
        </p:nvPicPr>
        <p:blipFill>
          <a:blip r:embed="rId9" cstate="print"/>
          <a:srcRect/>
          <a:stretch>
            <a:fillRect/>
          </a:stretch>
        </p:blipFill>
        <p:spPr bwMode="auto">
          <a:xfrm>
            <a:off x="2857488" y="1357298"/>
            <a:ext cx="2428279" cy="3429024"/>
          </a:xfrm>
          <a:prstGeom prst="rect">
            <a:avLst/>
          </a:prstGeom>
          <a:noFill/>
          <a:ln w="9525">
            <a:noFill/>
            <a:miter lim="800000"/>
            <a:headEnd/>
            <a:tailEnd/>
          </a:ln>
        </p:spPr>
      </p:pic>
      <p:sp>
        <p:nvSpPr>
          <p:cNvPr id="9" name="TextBox 8"/>
          <p:cNvSpPr txBox="1"/>
          <p:nvPr/>
        </p:nvSpPr>
        <p:spPr>
          <a:xfrm>
            <a:off x="2490497" y="6357958"/>
            <a:ext cx="652743" cy="369332"/>
          </a:xfrm>
          <a:prstGeom prst="rect">
            <a:avLst/>
          </a:prstGeom>
          <a:noFill/>
        </p:spPr>
        <p:txBody>
          <a:bodyPr wrap="none" rtlCol="0">
            <a:spAutoFit/>
          </a:bodyPr>
          <a:lstStyle/>
          <a:p>
            <a:r>
              <a:rPr lang="en-US" dirty="0">
                <a:solidFill>
                  <a:schemeClr val="bg1"/>
                </a:solidFill>
              </a:rPr>
              <a:t>2005</a:t>
            </a:r>
            <a:endParaRPr lang="en-CA" dirty="0">
              <a:solidFill>
                <a:schemeClr val="bg1"/>
              </a:solidFill>
            </a:endParaRPr>
          </a:p>
        </p:txBody>
      </p:sp>
      <p:sp>
        <p:nvSpPr>
          <p:cNvPr id="10" name="TextBox 9"/>
          <p:cNvSpPr txBox="1"/>
          <p:nvPr/>
        </p:nvSpPr>
        <p:spPr>
          <a:xfrm>
            <a:off x="2857488" y="4429132"/>
            <a:ext cx="652743" cy="369332"/>
          </a:xfrm>
          <a:prstGeom prst="rect">
            <a:avLst/>
          </a:prstGeom>
          <a:noFill/>
        </p:spPr>
        <p:txBody>
          <a:bodyPr wrap="none" rtlCol="0">
            <a:spAutoFit/>
          </a:bodyPr>
          <a:lstStyle/>
          <a:p>
            <a:r>
              <a:rPr lang="en-US" dirty="0">
                <a:solidFill>
                  <a:schemeClr val="bg1"/>
                </a:solidFill>
              </a:rPr>
              <a:t>2008</a:t>
            </a:r>
            <a:endParaRPr lang="en-CA" dirty="0">
              <a:solidFill>
                <a:schemeClr val="bg1"/>
              </a:solidFill>
            </a:endParaRPr>
          </a:p>
        </p:txBody>
      </p:sp>
      <p:sp>
        <p:nvSpPr>
          <p:cNvPr id="11" name="TextBox 10"/>
          <p:cNvSpPr txBox="1"/>
          <p:nvPr/>
        </p:nvSpPr>
        <p:spPr>
          <a:xfrm>
            <a:off x="5143504" y="6357958"/>
            <a:ext cx="652743" cy="369332"/>
          </a:xfrm>
          <a:prstGeom prst="rect">
            <a:avLst/>
          </a:prstGeom>
          <a:noFill/>
        </p:spPr>
        <p:txBody>
          <a:bodyPr wrap="none" rtlCol="0">
            <a:spAutoFit/>
          </a:bodyPr>
          <a:lstStyle/>
          <a:p>
            <a:r>
              <a:rPr lang="en-US" dirty="0">
                <a:solidFill>
                  <a:schemeClr val="bg1"/>
                </a:solidFill>
              </a:rPr>
              <a:t>2009</a:t>
            </a:r>
            <a:endParaRPr lang="en-CA" dirty="0">
              <a:solidFill>
                <a:schemeClr val="bg1"/>
              </a:solidFill>
            </a:endParaRPr>
          </a:p>
        </p:txBody>
      </p:sp>
      <p:sp>
        <p:nvSpPr>
          <p:cNvPr id="12" name="TextBox 11"/>
          <p:cNvSpPr txBox="1"/>
          <p:nvPr/>
        </p:nvSpPr>
        <p:spPr>
          <a:xfrm>
            <a:off x="8286776" y="3429000"/>
            <a:ext cx="652743" cy="369332"/>
          </a:xfrm>
          <a:prstGeom prst="rect">
            <a:avLst/>
          </a:prstGeom>
          <a:noFill/>
        </p:spPr>
        <p:txBody>
          <a:bodyPr wrap="none" rtlCol="0">
            <a:spAutoFit/>
          </a:bodyPr>
          <a:lstStyle/>
          <a:p>
            <a:r>
              <a:rPr lang="en-US" dirty="0"/>
              <a:t>2008</a:t>
            </a:r>
            <a:endParaRPr lang="en-CA" dirty="0"/>
          </a:p>
        </p:txBody>
      </p:sp>
      <p:sp>
        <p:nvSpPr>
          <p:cNvPr id="13" name="TextBox 12"/>
          <p:cNvSpPr txBox="1"/>
          <p:nvPr/>
        </p:nvSpPr>
        <p:spPr>
          <a:xfrm>
            <a:off x="214282" y="4286256"/>
            <a:ext cx="652743" cy="369332"/>
          </a:xfrm>
          <a:prstGeom prst="rect">
            <a:avLst/>
          </a:prstGeom>
          <a:noFill/>
        </p:spPr>
        <p:txBody>
          <a:bodyPr wrap="none" rtlCol="0">
            <a:spAutoFit/>
          </a:bodyPr>
          <a:lstStyle/>
          <a:p>
            <a:r>
              <a:rPr lang="en-US" dirty="0">
                <a:solidFill>
                  <a:schemeClr val="bg1"/>
                </a:solidFill>
              </a:rPr>
              <a:t>2004</a:t>
            </a:r>
            <a:endParaRPr lang="en-CA" dirty="0">
              <a:solidFill>
                <a:schemeClr val="bg1"/>
              </a:solidFill>
            </a:endParaRPr>
          </a:p>
        </p:txBody>
      </p:sp>
      <p:pic>
        <p:nvPicPr>
          <p:cNvPr id="6" name="Picture 2">
            <a:hlinkClick r:id="rId10"/>
          </p:cNvPr>
          <p:cNvPicPr>
            <a:picLocks noChangeAspect="1" noChangeArrowheads="1"/>
          </p:cNvPicPr>
          <p:nvPr/>
        </p:nvPicPr>
        <p:blipFill>
          <a:blip r:embed="rId11" cstate="print"/>
          <a:srcRect/>
          <a:stretch>
            <a:fillRect/>
          </a:stretch>
        </p:blipFill>
        <p:spPr bwMode="auto">
          <a:xfrm>
            <a:off x="5000628" y="3000372"/>
            <a:ext cx="2523711" cy="3727454"/>
          </a:xfrm>
          <a:prstGeom prst="rect">
            <a:avLst/>
          </a:prstGeom>
          <a:noFill/>
          <a:ln w="9525">
            <a:noFill/>
            <a:miter lim="800000"/>
            <a:headEnd/>
            <a:tailEnd/>
          </a:ln>
        </p:spPr>
      </p:pic>
      <p:sp>
        <p:nvSpPr>
          <p:cNvPr id="14" name="TextBox 13"/>
          <p:cNvSpPr txBox="1"/>
          <p:nvPr/>
        </p:nvSpPr>
        <p:spPr>
          <a:xfrm>
            <a:off x="6786578" y="6286520"/>
            <a:ext cx="652743" cy="369332"/>
          </a:xfrm>
          <a:prstGeom prst="rect">
            <a:avLst/>
          </a:prstGeom>
          <a:noFill/>
        </p:spPr>
        <p:txBody>
          <a:bodyPr wrap="none" rtlCol="0">
            <a:spAutoFit/>
          </a:bodyPr>
          <a:lstStyle/>
          <a:p>
            <a:r>
              <a:rPr lang="en-US" dirty="0"/>
              <a:t>2009</a:t>
            </a:r>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99" y="273050"/>
            <a:ext cx="3008313" cy="1162050"/>
          </a:xfrm>
        </p:spPr>
        <p:txBody>
          <a:bodyPr/>
          <a:lstStyle/>
          <a:p>
            <a:r>
              <a:rPr lang="en-US" dirty="0"/>
              <a:t>Educating Engineers  </a:t>
            </a:r>
            <a:r>
              <a:rPr lang="en-US" sz="1200" dirty="0"/>
              <a:t>(2009)</a:t>
            </a:r>
            <a:br>
              <a:rPr lang="en-US" sz="1200" dirty="0"/>
            </a:br>
            <a:endParaRPr lang="en-CA" dirty="0"/>
          </a:p>
        </p:txBody>
      </p:sp>
      <p:sp>
        <p:nvSpPr>
          <p:cNvPr id="4" name="Text Placeholder 3"/>
          <p:cNvSpPr>
            <a:spLocks noGrp="1"/>
          </p:cNvSpPr>
          <p:nvPr>
            <p:ph type="body" sz="half" idx="2"/>
          </p:nvPr>
        </p:nvSpPr>
        <p:spPr>
          <a:xfrm>
            <a:off x="771599" y="1435100"/>
            <a:ext cx="3008313" cy="4691063"/>
          </a:xfrm>
        </p:spPr>
        <p:txBody>
          <a:bodyPr>
            <a:normAutofit/>
          </a:bodyPr>
          <a:lstStyle/>
          <a:p>
            <a:r>
              <a:rPr lang="en-US" dirty="0"/>
              <a:t>Part of the CF </a:t>
            </a:r>
            <a:r>
              <a:rPr lang="en-US" b="1" dirty="0"/>
              <a:t>Preparation for the Professions Project</a:t>
            </a:r>
          </a:p>
          <a:p>
            <a:r>
              <a:rPr lang="en-US" dirty="0"/>
              <a:t>Looking at the education of  doctors, engineers, lawyers, nurses, clergy, and teaching.</a:t>
            </a:r>
          </a:p>
          <a:p>
            <a:br>
              <a:rPr lang="en-US" dirty="0"/>
            </a:br>
            <a:r>
              <a:rPr lang="en-US" dirty="0"/>
              <a:t>Characteristics of the Professions:</a:t>
            </a:r>
          </a:p>
          <a:p>
            <a:pPr marL="177800" indent="-177800">
              <a:buFont typeface="Arial" pitchFamily="34" charset="0"/>
              <a:buChar char="•"/>
            </a:pPr>
            <a:r>
              <a:rPr lang="en-US" dirty="0"/>
              <a:t>Service to others</a:t>
            </a:r>
          </a:p>
          <a:p>
            <a:pPr marL="177800" indent="-177800">
              <a:buFont typeface="Arial" pitchFamily="34" charset="0"/>
              <a:buChar char="•"/>
            </a:pPr>
            <a:r>
              <a:rPr lang="en-US" dirty="0"/>
              <a:t>Theoretical body of knowledge</a:t>
            </a:r>
          </a:p>
          <a:p>
            <a:pPr marL="177800" indent="-177800">
              <a:buFont typeface="Arial" pitchFamily="34" charset="0"/>
              <a:buChar char="•"/>
            </a:pPr>
            <a:r>
              <a:rPr lang="en-US" dirty="0"/>
              <a:t>Domain of practice</a:t>
            </a:r>
          </a:p>
          <a:p>
            <a:pPr marL="177800" indent="-177800">
              <a:buFont typeface="Arial" pitchFamily="34" charset="0"/>
              <a:buChar char="•"/>
            </a:pPr>
            <a:r>
              <a:rPr lang="en-US" dirty="0"/>
              <a:t>Judgment</a:t>
            </a:r>
          </a:p>
          <a:p>
            <a:pPr marL="177800" indent="-177800">
              <a:buFont typeface="Arial" pitchFamily="34" charset="0"/>
              <a:buChar char="•"/>
            </a:pPr>
            <a:r>
              <a:rPr lang="en-US" dirty="0"/>
              <a:t>Experience</a:t>
            </a:r>
          </a:p>
          <a:p>
            <a:pPr marL="177800" indent="-177800">
              <a:buFont typeface="Arial" pitchFamily="34" charset="0"/>
              <a:buChar char="•"/>
            </a:pPr>
            <a:r>
              <a:rPr lang="en-US" dirty="0"/>
              <a:t>Professional community</a:t>
            </a:r>
          </a:p>
          <a:p>
            <a:endParaRPr lang="en-US" dirty="0"/>
          </a:p>
          <a:p>
            <a:r>
              <a:rPr lang="en-US" dirty="0"/>
              <a:t>Multidisciplinary-overlapping teams.</a:t>
            </a:r>
          </a:p>
          <a:p>
            <a:endParaRPr lang="en-US" dirty="0"/>
          </a:p>
          <a:p>
            <a:r>
              <a:rPr lang="en-US" sz="1100" dirty="0"/>
              <a:t>Dr. Sheppard presents her report:</a:t>
            </a:r>
          </a:p>
          <a:p>
            <a:r>
              <a:rPr lang="en-US" sz="800" dirty="0">
                <a:hlinkClick r:id="rId3"/>
              </a:rPr>
              <a:t>http://video.google.com/videoplay?docid=7410299255750354637#</a:t>
            </a:r>
            <a:r>
              <a:rPr lang="en-US" sz="800" dirty="0"/>
              <a:t> </a:t>
            </a:r>
          </a:p>
          <a:p>
            <a:endParaRPr lang="en-US" dirty="0"/>
          </a:p>
        </p:txBody>
      </p:sp>
      <p:pic>
        <p:nvPicPr>
          <p:cNvPr id="23554" name="Picture 2">
            <a:hlinkClick r:id="rId4"/>
          </p:cNvPr>
          <p:cNvPicPr>
            <a:picLocks noGrp="1" noChangeAspect="1" noChangeArrowheads="1"/>
          </p:cNvPicPr>
          <p:nvPr>
            <p:ph idx="1"/>
          </p:nvPr>
        </p:nvPicPr>
        <p:blipFill>
          <a:blip r:embed="rId5" cstate="print"/>
          <a:srcRect/>
          <a:stretch>
            <a:fillRect/>
          </a:stretch>
        </p:blipFill>
        <p:spPr bwMode="auto">
          <a:xfrm>
            <a:off x="4149470" y="273050"/>
            <a:ext cx="3962910" cy="58531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dirty="0"/>
              <a:t>Carnegie Foundation – Educating Engineers</a:t>
            </a:r>
            <a:endParaRPr lang="en-CA" dirty="0"/>
          </a:p>
        </p:txBody>
      </p:sp>
      <p:sp>
        <p:nvSpPr>
          <p:cNvPr id="6" name="Content Placeholder 5"/>
          <p:cNvSpPr>
            <a:spLocks noGrp="1"/>
          </p:cNvSpPr>
          <p:nvPr>
            <p:ph idx="1"/>
          </p:nvPr>
        </p:nvSpPr>
        <p:spPr/>
        <p:txBody>
          <a:bodyPr>
            <a:normAutofit/>
          </a:bodyPr>
          <a:lstStyle/>
          <a:p>
            <a:r>
              <a:rPr lang="en-US" dirty="0"/>
              <a:t>“Although engineering education is strong on imparting some kinds of knowledge, it is not very effective in preparing students to integrate their knowledge, skills, and identity as developing professionals”</a:t>
            </a:r>
          </a:p>
        </p:txBody>
      </p:sp>
      <p:pic>
        <p:nvPicPr>
          <p:cNvPr id="7" name="Picture 2">
            <a:hlinkClick r:id="rId2"/>
          </p:cNvPr>
          <p:cNvPicPr>
            <a:picLocks noChangeAspect="1" noChangeArrowheads="1"/>
          </p:cNvPicPr>
          <p:nvPr/>
        </p:nvPicPr>
        <p:blipFill>
          <a:blip r:embed="rId3" cstate="print"/>
          <a:srcRect/>
          <a:stretch>
            <a:fillRect/>
          </a:stretch>
        </p:blipFill>
        <p:spPr bwMode="auto">
          <a:xfrm>
            <a:off x="7425066" y="4429132"/>
            <a:ext cx="1187380" cy="175372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Engineering for a Changing World</a:t>
            </a:r>
            <a:br>
              <a:rPr lang="en-US" dirty="0"/>
            </a:br>
            <a:r>
              <a:rPr lang="en-US" sz="3100" dirty="0" err="1"/>
              <a:t>Duderstadt</a:t>
            </a:r>
            <a:r>
              <a:rPr lang="en-US" sz="3100" dirty="0"/>
              <a:t> (2008)</a:t>
            </a:r>
            <a:endParaRPr lang="en-CA" dirty="0"/>
          </a:p>
        </p:txBody>
      </p:sp>
      <p:sp>
        <p:nvSpPr>
          <p:cNvPr id="3" name="Content Placeholder 2"/>
          <p:cNvSpPr>
            <a:spLocks noGrp="1"/>
          </p:cNvSpPr>
          <p:nvPr>
            <p:ph idx="1"/>
          </p:nvPr>
        </p:nvSpPr>
        <p:spPr>
          <a:xfrm>
            <a:off x="457200" y="1665280"/>
            <a:ext cx="8229600" cy="4525963"/>
          </a:xfrm>
        </p:spPr>
        <p:txBody>
          <a:bodyPr>
            <a:normAutofit fontScale="85000" lnSpcReduction="20000"/>
          </a:bodyPr>
          <a:lstStyle/>
          <a:p>
            <a:pPr>
              <a:lnSpc>
                <a:spcPct val="120000"/>
              </a:lnSpc>
            </a:pPr>
            <a:r>
              <a:rPr lang="en-US" dirty="0"/>
              <a:t>Preeminence in technological innovation</a:t>
            </a:r>
            <a:br>
              <a:rPr lang="en-US" dirty="0"/>
            </a:br>
            <a:r>
              <a:rPr lang="en-US" dirty="0"/>
              <a:t>requires leadership in:</a:t>
            </a:r>
          </a:p>
          <a:p>
            <a:pPr lvl="1">
              <a:lnSpc>
                <a:spcPct val="120000"/>
              </a:lnSpc>
            </a:pPr>
            <a:r>
              <a:rPr lang="en-US" dirty="0"/>
              <a:t>Engineering research</a:t>
            </a:r>
          </a:p>
          <a:p>
            <a:pPr lvl="1">
              <a:lnSpc>
                <a:spcPct val="120000"/>
              </a:lnSpc>
            </a:pPr>
            <a:r>
              <a:rPr lang="en-US" dirty="0"/>
              <a:t>Engineering education</a:t>
            </a:r>
          </a:p>
          <a:p>
            <a:pPr lvl="1">
              <a:lnSpc>
                <a:spcPct val="120000"/>
              </a:lnSpc>
            </a:pPr>
            <a:r>
              <a:rPr lang="en-US" dirty="0"/>
              <a:t>Engineering profession</a:t>
            </a:r>
          </a:p>
          <a:p>
            <a:pPr>
              <a:lnSpc>
                <a:spcPct val="120000"/>
              </a:lnSpc>
            </a:pPr>
            <a:r>
              <a:rPr lang="en-US" dirty="0"/>
              <a:t>In a global, knowledge-driven economy, our success or failure will be measured by how well or poorly we do with respect to the innovation agenda</a:t>
            </a:r>
          </a:p>
          <a:p>
            <a:pPr>
              <a:lnSpc>
                <a:spcPct val="120000"/>
              </a:lnSpc>
            </a:pPr>
            <a:r>
              <a:rPr lang="en-US" dirty="0"/>
              <a:t>Engineers are key players  in the </a:t>
            </a:r>
            <a:br>
              <a:rPr lang="en-US" dirty="0"/>
            </a:br>
            <a:r>
              <a:rPr lang="en-US" dirty="0"/>
              <a:t>innovation ecosystem</a:t>
            </a:r>
          </a:p>
        </p:txBody>
      </p:sp>
      <p:pic>
        <p:nvPicPr>
          <p:cNvPr id="4" name="Picture 1">
            <a:hlinkClick r:id="rId3"/>
          </p:cNvPr>
          <p:cNvPicPr>
            <a:picLocks noChangeAspect="1" noChangeArrowheads="1"/>
          </p:cNvPicPr>
          <p:nvPr/>
        </p:nvPicPr>
        <p:blipFill>
          <a:blip r:embed="rId4" cstate="print"/>
          <a:srcRect/>
          <a:stretch>
            <a:fillRect/>
          </a:stretch>
        </p:blipFill>
        <p:spPr bwMode="auto">
          <a:xfrm>
            <a:off x="6948264" y="1772816"/>
            <a:ext cx="1428760" cy="1852837"/>
          </a:xfrm>
          <a:prstGeom prst="rect">
            <a:avLst/>
          </a:prstGeom>
          <a:noFill/>
          <a:ln w="9525" cap="rnd" cmpd="sng">
            <a:solidFill>
              <a:schemeClr val="tx1"/>
            </a:solidFill>
            <a:bevel/>
            <a:headEnd/>
            <a:tailEnd/>
          </a:ln>
        </p:spPr>
      </p:pic>
      <p:sp>
        <p:nvSpPr>
          <p:cNvPr id="5" name="Rectangle 4"/>
          <p:cNvSpPr/>
          <p:nvPr/>
        </p:nvSpPr>
        <p:spPr>
          <a:xfrm>
            <a:off x="467544" y="5237180"/>
            <a:ext cx="5112568" cy="856116"/>
          </a:xfrm>
          <a:prstGeom prst="rect">
            <a:avLst/>
          </a:prstGeom>
          <a:solidFill>
            <a:schemeClr val="accent1">
              <a:alpha val="40000"/>
            </a:schemeClr>
          </a:solidFill>
          <a:ln cap="rnd"/>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par>
                                <p:cTn id="12" presetID="3"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Carnegie Foundation – Educating Engineers</a:t>
            </a:r>
            <a:endParaRPr lang="en-CA" sz="3600" dirty="0"/>
          </a:p>
        </p:txBody>
      </p:sp>
      <p:sp>
        <p:nvSpPr>
          <p:cNvPr id="3" name="Content Placeholder 2"/>
          <p:cNvSpPr>
            <a:spLocks noGrp="1"/>
          </p:cNvSpPr>
          <p:nvPr>
            <p:ph idx="1"/>
          </p:nvPr>
        </p:nvSpPr>
        <p:spPr/>
        <p:txBody>
          <a:bodyPr/>
          <a:lstStyle/>
          <a:p>
            <a:r>
              <a:rPr lang="en-US" dirty="0"/>
              <a:t>Aligning Engineering Education to Engineering Practice</a:t>
            </a:r>
          </a:p>
          <a:p>
            <a:r>
              <a:rPr lang="en-US" dirty="0"/>
              <a:t>Engineering should be taught as a profession – not as a collection of technical knowledge</a:t>
            </a:r>
          </a:p>
          <a:p>
            <a:r>
              <a:rPr lang="en-US" dirty="0"/>
              <a:t>Imperative for teaching for professional practice</a:t>
            </a:r>
            <a:endParaRPr lang="en-CA" dirty="0"/>
          </a:p>
          <a:p>
            <a:pPr>
              <a:buNone/>
            </a:pPr>
            <a:endParaRPr lang="en-CA" dirty="0"/>
          </a:p>
        </p:txBody>
      </p:sp>
      <p:pic>
        <p:nvPicPr>
          <p:cNvPr id="5" name="Picture 2">
            <a:hlinkClick r:id="rId2"/>
          </p:cNvPr>
          <p:cNvPicPr>
            <a:picLocks noChangeAspect="1" noChangeArrowheads="1"/>
          </p:cNvPicPr>
          <p:nvPr/>
        </p:nvPicPr>
        <p:blipFill>
          <a:blip r:embed="rId3" cstate="print"/>
          <a:srcRect/>
          <a:stretch>
            <a:fillRect/>
          </a:stretch>
        </p:blipFill>
        <p:spPr bwMode="auto">
          <a:xfrm>
            <a:off x="7425066" y="4429132"/>
            <a:ext cx="1187380" cy="1753729"/>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t>Engineering for a Changing World</a:t>
            </a:r>
            <a:br>
              <a:rPr lang="en-US" sz="1600" dirty="0"/>
            </a:br>
            <a:r>
              <a:rPr lang="en-US" sz="1600" dirty="0"/>
              <a:t>2008</a:t>
            </a:r>
            <a:br>
              <a:rPr lang="en-US" sz="1600" dirty="0"/>
            </a:br>
            <a:endParaRPr lang="en-CA" sz="1600" dirty="0"/>
          </a:p>
        </p:txBody>
      </p:sp>
      <p:sp>
        <p:nvSpPr>
          <p:cNvPr id="4" name="Text Placeholder 3"/>
          <p:cNvSpPr>
            <a:spLocks noGrp="1"/>
          </p:cNvSpPr>
          <p:nvPr>
            <p:ph type="body" sz="half" idx="2"/>
          </p:nvPr>
        </p:nvSpPr>
        <p:spPr/>
        <p:txBody>
          <a:bodyPr>
            <a:normAutofit fontScale="92500" lnSpcReduction="10000"/>
          </a:bodyPr>
          <a:lstStyle/>
          <a:p>
            <a:r>
              <a:rPr lang="en-US" dirty="0" err="1"/>
              <a:t>Duderstadt</a:t>
            </a:r>
            <a:r>
              <a:rPr lang="en-US" dirty="0"/>
              <a:t> provides a comprehensive analysis of Engineering Education, Research and Practice.</a:t>
            </a:r>
          </a:p>
          <a:p>
            <a:endParaRPr lang="en-US" dirty="0"/>
          </a:p>
          <a:p>
            <a:r>
              <a:rPr lang="en-US" dirty="0"/>
              <a:t>Important to broaden the educational experience of engineering students.</a:t>
            </a:r>
          </a:p>
          <a:p>
            <a:endParaRPr lang="en-US" dirty="0"/>
          </a:p>
          <a:p>
            <a:r>
              <a:rPr lang="en-US" dirty="0"/>
              <a:t>Engineers will require a much higher level of education in professional skills such as innovation, entrepreneurship and global engineering practice.</a:t>
            </a:r>
          </a:p>
          <a:p>
            <a:endParaRPr lang="en-US" dirty="0"/>
          </a:p>
          <a:p>
            <a:pPr marL="177800" indent="-177800">
              <a:buFont typeface="Arial" charset="0"/>
              <a:buChar char="•"/>
            </a:pPr>
            <a:r>
              <a:rPr lang="en-US" dirty="0"/>
              <a:t>Establish engineering practice as a true learned profession</a:t>
            </a:r>
          </a:p>
          <a:p>
            <a:pPr marL="177800" indent="-177800">
              <a:buFont typeface="Arial" charset="0"/>
              <a:buChar char="•"/>
            </a:pPr>
            <a:r>
              <a:rPr lang="en-US" dirty="0"/>
              <a:t>U/G engineering should be configured as an academic discipline similar to other liberal arts disciplines to provide students with more flexibility in their learning experience.</a:t>
            </a:r>
          </a:p>
          <a:p>
            <a:pPr marL="177800" indent="-177800">
              <a:buFont typeface="Arial" charset="0"/>
              <a:buChar char="•"/>
            </a:pPr>
            <a:r>
              <a:rPr lang="en-US" dirty="0"/>
              <a:t>Establish graduate professional schools of engineering that offer practice-based degrees at the post-baccalaureate level as the entry degree in the profession.</a:t>
            </a:r>
          </a:p>
          <a:p>
            <a:endParaRPr lang="en-CA" dirty="0"/>
          </a:p>
        </p:txBody>
      </p:sp>
      <p:pic>
        <p:nvPicPr>
          <p:cNvPr id="22530" name="Picture 2">
            <a:hlinkClick r:id="rId3"/>
          </p:cNvPr>
          <p:cNvPicPr>
            <a:picLocks noGrp="1" noChangeAspect="1" noChangeArrowheads="1"/>
          </p:cNvPicPr>
          <p:nvPr>
            <p:ph idx="1"/>
          </p:nvPr>
        </p:nvPicPr>
        <p:blipFill>
          <a:blip r:embed="rId4" cstate="print"/>
          <a:srcRect/>
          <a:stretch>
            <a:fillRect/>
          </a:stretch>
        </p:blipFill>
        <p:spPr bwMode="auto">
          <a:xfrm>
            <a:off x="3951288" y="373019"/>
            <a:ext cx="4359275" cy="5653175"/>
          </a:xfrm>
          <a:prstGeom prst="rect">
            <a:avLst/>
          </a:prstGeom>
          <a:noFill/>
          <a:ln w="9525">
            <a:solidFill>
              <a:schemeClr val="accent1"/>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6632"/>
            <a:ext cx="8229600" cy="1143000"/>
          </a:xfrm>
        </p:spPr>
        <p:txBody>
          <a:bodyPr>
            <a:normAutofit/>
          </a:bodyPr>
          <a:lstStyle/>
          <a:p>
            <a:r>
              <a:rPr lang="en-US" sz="3600" dirty="0"/>
              <a:t>A Multidisciplinary Liberal Arts Approach</a:t>
            </a:r>
            <a:endParaRPr lang="en-CA" sz="3600" dirty="0"/>
          </a:p>
        </p:txBody>
      </p:sp>
      <p:sp>
        <p:nvSpPr>
          <p:cNvPr id="6" name="Content Placeholder 5"/>
          <p:cNvSpPr>
            <a:spLocks noGrp="1"/>
          </p:cNvSpPr>
          <p:nvPr>
            <p:ph idx="1"/>
          </p:nvPr>
        </p:nvSpPr>
        <p:spPr>
          <a:xfrm>
            <a:off x="467544" y="1268760"/>
            <a:ext cx="8229600" cy="4752528"/>
          </a:xfrm>
        </p:spPr>
        <p:txBody>
          <a:bodyPr>
            <a:normAutofit fontScale="77500" lnSpcReduction="20000"/>
          </a:bodyPr>
          <a:lstStyle/>
          <a:p>
            <a:pPr>
              <a:lnSpc>
                <a:spcPct val="120000"/>
              </a:lnSpc>
            </a:pPr>
            <a:r>
              <a:rPr lang="en-US" dirty="0"/>
              <a:t>There is a strong consensus that engineers of the 21</a:t>
            </a:r>
            <a:r>
              <a:rPr lang="en-US" baseline="30000" dirty="0"/>
              <a:t>st</a:t>
            </a:r>
            <a:r>
              <a:rPr lang="en-US" dirty="0"/>
              <a:t> century must be broad thinkers who appreciate the global and societal implications of engineering and value the critical links between technology and society.</a:t>
            </a:r>
            <a:br>
              <a:rPr lang="en-US" dirty="0"/>
            </a:br>
            <a:r>
              <a:rPr lang="en-US" sz="2100" dirty="0"/>
              <a:t> </a:t>
            </a:r>
            <a:endParaRPr lang="en-US" dirty="0"/>
          </a:p>
          <a:p>
            <a:pPr>
              <a:lnSpc>
                <a:spcPct val="120000"/>
              </a:lnSpc>
            </a:pPr>
            <a:r>
              <a:rPr lang="en-US" dirty="0"/>
              <a:t>In 2001, the 2020 Engineering Forum held in Ontario concluded that engineers had to acquire skills leading to “</a:t>
            </a:r>
            <a:r>
              <a:rPr lang="en-US" i="1" dirty="0"/>
              <a:t>social, global and political awareness</a:t>
            </a:r>
            <a:r>
              <a:rPr lang="en-US" dirty="0"/>
              <a:t>” and to “</a:t>
            </a:r>
            <a:r>
              <a:rPr lang="en-US" i="1" dirty="0"/>
              <a:t>ethical decision making</a:t>
            </a:r>
            <a:r>
              <a:rPr lang="en-US" dirty="0"/>
              <a:t>”. It called for a more flexible definition of engineering by promoting </a:t>
            </a:r>
            <a:r>
              <a:rPr lang="en-US" dirty="0" err="1"/>
              <a:t>interdisciplinarity</a:t>
            </a:r>
            <a:r>
              <a:rPr lang="en-US" dirty="0"/>
              <a:t>, a better balance between “technical and artistic training” and more emphasis on teamwork and communication skills. </a:t>
            </a:r>
            <a:endParaRPr lang="en-CA" dirty="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Leadership in Engineering Education</a:t>
            </a:r>
            <a:endParaRPr lang="en-CA" dirty="0"/>
          </a:p>
        </p:txBody>
      </p:sp>
      <p:sp>
        <p:nvSpPr>
          <p:cNvPr id="6" name="Content Placeholder 5"/>
          <p:cNvSpPr>
            <a:spLocks noGrp="1"/>
          </p:cNvSpPr>
          <p:nvPr>
            <p:ph idx="1"/>
          </p:nvPr>
        </p:nvSpPr>
        <p:spPr/>
        <p:txBody>
          <a:bodyPr>
            <a:normAutofit/>
          </a:bodyPr>
          <a:lstStyle/>
          <a:p>
            <a:r>
              <a:rPr lang="en-US" dirty="0"/>
              <a:t>If we are to take a leadership role in engineering education we need to </a:t>
            </a:r>
            <a:r>
              <a:rPr lang="en-US" b="1" dirty="0"/>
              <a:t>support</a:t>
            </a:r>
            <a:r>
              <a:rPr lang="en-US" dirty="0"/>
              <a:t> and </a:t>
            </a:r>
            <a:r>
              <a:rPr lang="en-US" b="1" dirty="0"/>
              <a:t>value</a:t>
            </a:r>
            <a:r>
              <a:rPr lang="en-US" dirty="0"/>
              <a:t> teaching </a:t>
            </a:r>
            <a:r>
              <a:rPr lang="en-US" sz="2400" dirty="0">
                <a:latin typeface="Lucida Handwriting" pitchFamily="66" charset="0"/>
              </a:rPr>
              <a:t>… after all … that’s what it’s all about !</a:t>
            </a:r>
            <a:br>
              <a:rPr lang="en-US" sz="2400" dirty="0">
                <a:latin typeface="Lucida Handwriting" pitchFamily="66" charset="0"/>
              </a:rPr>
            </a:br>
            <a:endParaRPr lang="en-US" dirty="0">
              <a:latin typeface="Lucida Handwriting" pitchFamily="66" charset="0"/>
            </a:endParaRPr>
          </a:p>
          <a:p>
            <a:r>
              <a:rPr lang="en-US" dirty="0"/>
              <a:t>Universities should  take a leadership role in working together to develop state-of-the-art multi-media (self-paced) pedagogical 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Leadership in Engineering Education and Technology</a:t>
            </a:r>
            <a:endParaRPr lang="en-CA" sz="4000" dirty="0"/>
          </a:p>
        </p:txBody>
      </p:sp>
      <p:sp>
        <p:nvSpPr>
          <p:cNvPr id="3" name="Content Placeholder 2"/>
          <p:cNvSpPr>
            <a:spLocks noGrp="1"/>
          </p:cNvSpPr>
          <p:nvPr>
            <p:ph idx="1"/>
          </p:nvPr>
        </p:nvSpPr>
        <p:spPr>
          <a:xfrm>
            <a:off x="457200" y="1903433"/>
            <a:ext cx="8229600" cy="4525963"/>
          </a:xfrm>
        </p:spPr>
        <p:txBody>
          <a:bodyPr>
            <a:normAutofit/>
          </a:bodyPr>
          <a:lstStyle/>
          <a:p>
            <a:r>
              <a:rPr lang="en-US" dirty="0"/>
              <a:t>We are still in the “middle ages” when it comes to the use of technology in engineering education – the technology and the tools are there, the will is not!</a:t>
            </a:r>
          </a:p>
          <a:p>
            <a:r>
              <a:rPr lang="en-US" dirty="0"/>
              <a:t>Technology-based learning could be</a:t>
            </a:r>
            <a:br>
              <a:rPr lang="en-US" dirty="0"/>
            </a:br>
            <a:r>
              <a:rPr lang="en-US" dirty="0"/>
              <a:t>easily be used to address the</a:t>
            </a:r>
            <a:br>
              <a:rPr lang="en-US" dirty="0"/>
            </a:br>
            <a:r>
              <a:rPr lang="en-US" dirty="0"/>
              <a:t>different learning approaches</a:t>
            </a:r>
            <a:br>
              <a:rPr lang="en-US" dirty="0"/>
            </a:br>
            <a:r>
              <a:rPr lang="en-US" dirty="0"/>
              <a:t>advocated by Clayton Christensen </a:t>
            </a:r>
          </a:p>
        </p:txBody>
      </p:sp>
      <p:pic>
        <p:nvPicPr>
          <p:cNvPr id="22530" name="Picture 2">
            <a:hlinkClick r:id="rId2"/>
          </p:cNvPr>
          <p:cNvPicPr>
            <a:picLocks noChangeAspect="1" noChangeArrowheads="1"/>
          </p:cNvPicPr>
          <p:nvPr/>
        </p:nvPicPr>
        <p:blipFill>
          <a:blip r:embed="rId3" cstate="print"/>
          <a:srcRect/>
          <a:stretch>
            <a:fillRect/>
          </a:stretch>
        </p:blipFill>
        <p:spPr bwMode="auto">
          <a:xfrm>
            <a:off x="7143768" y="4000504"/>
            <a:ext cx="1712712" cy="25003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 of the Engineering Program</a:t>
            </a:r>
            <a:endParaRPr lang="en-CA" dirty="0"/>
          </a:p>
        </p:txBody>
      </p:sp>
      <p:sp>
        <p:nvSpPr>
          <p:cNvPr id="3" name="Content Placeholder 2"/>
          <p:cNvSpPr>
            <a:spLocks noGrp="1"/>
          </p:cNvSpPr>
          <p:nvPr>
            <p:ph idx="1"/>
          </p:nvPr>
        </p:nvSpPr>
        <p:spPr/>
        <p:txBody>
          <a:bodyPr>
            <a:normAutofit fontScale="92500"/>
          </a:bodyPr>
          <a:lstStyle/>
          <a:p>
            <a:r>
              <a:rPr lang="en-US" dirty="0"/>
              <a:t>Should Engineering be a 2</a:t>
            </a:r>
            <a:r>
              <a:rPr lang="en-US" baseline="30000" dirty="0"/>
              <a:t>nd</a:t>
            </a:r>
            <a:r>
              <a:rPr lang="en-US" dirty="0"/>
              <a:t>–entry program much like medicine and law?</a:t>
            </a:r>
          </a:p>
          <a:p>
            <a:r>
              <a:rPr lang="en-US" dirty="0"/>
              <a:t>This was the case in Quebec until 1966.  Before the introduction of the CEGEPs, all students would do a B.A. (the </a:t>
            </a:r>
            <a:r>
              <a:rPr lang="en-US" i="1" dirty="0" err="1"/>
              <a:t>collège</a:t>
            </a:r>
            <a:r>
              <a:rPr lang="en-US" i="1" dirty="0"/>
              <a:t> </a:t>
            </a:r>
            <a:r>
              <a:rPr lang="en-US" i="1" dirty="0" err="1"/>
              <a:t>classique</a:t>
            </a:r>
            <a:r>
              <a:rPr lang="en-US" dirty="0"/>
              <a:t>) prior to admission at </a:t>
            </a:r>
            <a:r>
              <a:rPr lang="en-US" dirty="0" err="1"/>
              <a:t>École</a:t>
            </a:r>
            <a:r>
              <a:rPr lang="en-US" dirty="0"/>
              <a:t> </a:t>
            </a:r>
            <a:r>
              <a:rPr lang="en-US" dirty="0" err="1"/>
              <a:t>Polytechnique</a:t>
            </a:r>
            <a:endParaRPr lang="en-US" dirty="0"/>
          </a:p>
          <a:p>
            <a:r>
              <a:rPr lang="en-US" dirty="0"/>
              <a:t>Alternatively, we could consider moving to a 5 or 6-year program, i.e., 2 or 3 years of arts/science followed by 3 years of engineering)</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Attracting More Women in Engineering</a:t>
            </a:r>
            <a:endParaRPr lang="en-CA" sz="3600"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a:t>Incorporating these changes will enable engineering education to respond to another key challenge: </a:t>
            </a:r>
            <a:r>
              <a:rPr lang="en-US" i="1" dirty="0"/>
              <a:t>the continuing under-representation of women in engineering</a:t>
            </a:r>
            <a:r>
              <a:rPr lang="en-US" dirty="0"/>
              <a:t>.  Universities in Canada and abroad, still face the continuing under-representation of women in engineering studies.  In fact, since 2001, female participation in undergraduate engineering in Canada has fallen from 23 to just 17%. </a:t>
            </a:r>
            <a:endParaRPr lang="en-CA" dirty="0"/>
          </a:p>
          <a:p>
            <a:endParaRPr lang="en-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Undergraduate Enrolment by Gender</a:t>
            </a:r>
            <a:endParaRPr lang="en-CA" dirty="0"/>
          </a:p>
        </p:txBody>
      </p:sp>
      <p:sp>
        <p:nvSpPr>
          <p:cNvPr id="6" name="Text Placeholder 5"/>
          <p:cNvSpPr>
            <a:spLocks noGrp="1"/>
          </p:cNvSpPr>
          <p:nvPr>
            <p:ph type="body" sz="half" idx="2"/>
          </p:nvPr>
        </p:nvSpPr>
        <p:spPr/>
        <p:txBody>
          <a:bodyPr/>
          <a:lstStyle/>
          <a:p>
            <a:endParaRPr lang="en-CA" dirty="0"/>
          </a:p>
          <a:p>
            <a:r>
              <a:rPr lang="en-CA" dirty="0"/>
              <a:t>“Canadian Engineers for Tomorrow: Trends in Engineering Enrolment and Degrees Awarded 2004-2008” (2009) </a:t>
            </a:r>
            <a:br>
              <a:rPr lang="en-CA" dirty="0"/>
            </a:br>
            <a:endParaRPr lang="en-CA" dirty="0"/>
          </a:p>
          <a:p>
            <a:r>
              <a:rPr lang="en-CA" dirty="0"/>
              <a:t>“This flattening in enrolment of women presents another question</a:t>
            </a:r>
          </a:p>
          <a:p>
            <a:r>
              <a:rPr lang="en-CA" dirty="0"/>
              <a:t>mark in a puzzling trend; the proportion of female engineering</a:t>
            </a:r>
          </a:p>
          <a:p>
            <a:r>
              <a:rPr lang="en-CA" dirty="0"/>
              <a:t>students rose for a full 10 years, to a peak of 20.7 percent in 2001,</a:t>
            </a:r>
          </a:p>
          <a:p>
            <a:r>
              <a:rPr lang="en-CA" dirty="0"/>
              <a:t>and then began to decline.”</a:t>
            </a:r>
          </a:p>
        </p:txBody>
      </p:sp>
      <p:pic>
        <p:nvPicPr>
          <p:cNvPr id="23555" name="Picture 3">
            <a:hlinkClick r:id="rId3"/>
          </p:cNvPr>
          <p:cNvPicPr>
            <a:picLocks noChangeAspect="1" noChangeArrowheads="1"/>
          </p:cNvPicPr>
          <p:nvPr/>
        </p:nvPicPr>
        <p:blipFill>
          <a:blip r:embed="rId4" cstate="print"/>
          <a:srcRect/>
          <a:stretch>
            <a:fillRect/>
          </a:stretch>
        </p:blipFill>
        <p:spPr bwMode="auto">
          <a:xfrm>
            <a:off x="1785918" y="4286256"/>
            <a:ext cx="1780892" cy="2238384"/>
          </a:xfrm>
          <a:prstGeom prst="rect">
            <a:avLst/>
          </a:prstGeom>
          <a:noFill/>
          <a:ln w="9525">
            <a:solidFill>
              <a:schemeClr val="tx1"/>
            </a:solidFill>
            <a:miter lim="800000"/>
            <a:headEnd/>
            <a:tailEnd/>
          </a:ln>
        </p:spPr>
      </p:pic>
      <p:pic>
        <p:nvPicPr>
          <p:cNvPr id="205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575050" y="1014052"/>
            <a:ext cx="5111750" cy="437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in Engineering</a:t>
            </a:r>
            <a:endParaRPr lang="en-CA" dirty="0"/>
          </a:p>
        </p:txBody>
      </p:sp>
      <p:sp>
        <p:nvSpPr>
          <p:cNvPr id="3" name="Content Placeholder 2"/>
          <p:cNvSpPr>
            <a:spLocks noGrp="1"/>
          </p:cNvSpPr>
          <p:nvPr>
            <p:ph idx="1"/>
          </p:nvPr>
        </p:nvSpPr>
        <p:spPr/>
        <p:txBody>
          <a:bodyPr>
            <a:normAutofit fontScale="85000" lnSpcReduction="20000"/>
          </a:bodyPr>
          <a:lstStyle/>
          <a:p>
            <a:pPr>
              <a:lnSpc>
                <a:spcPct val="110000"/>
              </a:lnSpc>
            </a:pPr>
            <a:r>
              <a:rPr lang="en-US" dirty="0"/>
              <a:t>Several factors can explain this decline, including an overly rigid and heavily prescriptive curriculum, the enduring image of engineering as a “male-dominated” profession and women’s attraction to the life sciences.  </a:t>
            </a:r>
          </a:p>
          <a:p>
            <a:pPr>
              <a:lnSpc>
                <a:spcPct val="110000"/>
              </a:lnSpc>
            </a:pPr>
            <a:r>
              <a:rPr lang="en-US" dirty="0"/>
              <a:t>However, there is ample evidence that a more creative and socially relevant curriculum tends to bring and retain more women into engineering studies. </a:t>
            </a:r>
          </a:p>
          <a:p>
            <a:pPr>
              <a:lnSpc>
                <a:spcPct val="110000"/>
              </a:lnSpc>
            </a:pPr>
            <a:r>
              <a:rPr lang="en-US" dirty="0"/>
              <a:t>Their stronger presence in fields such environmental engineering and biomedical engineering confirms that women tend to internalize engineering as a helping profession. </a:t>
            </a:r>
            <a:endParaRPr lang="en-CA" dirty="0"/>
          </a:p>
          <a:p>
            <a:endParaRPr lang="en-C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en-CA" dirty="0"/>
          </a:p>
        </p:txBody>
      </p:sp>
      <p:sp>
        <p:nvSpPr>
          <p:cNvPr id="3" name="Content Placeholder 2"/>
          <p:cNvSpPr>
            <a:spLocks noGrp="1"/>
          </p:cNvSpPr>
          <p:nvPr>
            <p:ph idx="1"/>
          </p:nvPr>
        </p:nvSpPr>
        <p:spPr/>
        <p:txBody>
          <a:bodyPr>
            <a:normAutofit fontScale="85000" lnSpcReduction="10000"/>
          </a:bodyPr>
          <a:lstStyle/>
          <a:p>
            <a:r>
              <a:rPr lang="en-US" dirty="0"/>
              <a:t>Leadership in Innovation:</a:t>
            </a:r>
          </a:p>
          <a:p>
            <a:pPr lvl="1">
              <a:lnSpc>
                <a:spcPct val="110000"/>
              </a:lnSpc>
            </a:pPr>
            <a:r>
              <a:rPr lang="en-US" dirty="0"/>
              <a:t>Need to address the shortfall in GERD … but it’s not just about spending more money, it’s about spending it more effectively</a:t>
            </a:r>
          </a:p>
          <a:p>
            <a:pPr lvl="1">
              <a:lnSpc>
                <a:spcPct val="110000"/>
              </a:lnSpc>
            </a:pPr>
            <a:r>
              <a:rPr lang="en-US" dirty="0"/>
              <a:t>Need to address the imbalance in BERD, HERD and </a:t>
            </a:r>
            <a:r>
              <a:rPr lang="en-US" dirty="0" err="1"/>
              <a:t>GovERG</a:t>
            </a:r>
            <a:r>
              <a:rPr lang="en-US" dirty="0"/>
              <a:t> and encouraging businesses to value and invest in R&amp;D </a:t>
            </a:r>
          </a:p>
          <a:p>
            <a:pPr lvl="1">
              <a:lnSpc>
                <a:spcPct val="110000"/>
              </a:lnSpc>
            </a:pPr>
            <a:r>
              <a:rPr lang="en-US" dirty="0"/>
              <a:t>Need to address the shortfall in the training of graduates particularly at the PhD level and courage more Canadians to consider graduate studies in engineering and science</a:t>
            </a:r>
          </a:p>
          <a:p>
            <a:pPr lvl="1">
              <a:lnSpc>
                <a:spcPct val="110000"/>
              </a:lnSpc>
            </a:pPr>
            <a:r>
              <a:rPr lang="en-US" dirty="0"/>
              <a:t>Need to develop a culture of innovation and entrepreneurship early</a:t>
            </a:r>
          </a:p>
          <a:p>
            <a:pPr lvl="1"/>
            <a:endParaRPr lang="en-CA" dirty="0"/>
          </a:p>
        </p:txBody>
      </p:sp>
    </p:spTree>
    <p:extLst>
      <p:ext uri="{BB962C8B-B14F-4D97-AF65-F5344CB8AC3E}">
        <p14:creationId xmlns:p14="http://schemas.microsoft.com/office/powerpoint/2010/main" val="259926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Canadian Innovation Challenge</a:t>
            </a:r>
            <a:endParaRPr lang="en-CA" dirty="0"/>
          </a:p>
        </p:txBody>
      </p:sp>
      <p:sp>
        <p:nvSpPr>
          <p:cNvPr id="4" name="Subtitle 3"/>
          <p:cNvSpPr>
            <a:spLocks noGrp="1"/>
          </p:cNvSpPr>
          <p:nvPr>
            <p:ph type="subTitle" idx="1"/>
          </p:nvPr>
        </p:nvSpPr>
        <p:spPr/>
        <p:txBody>
          <a:bodyPr/>
          <a:lstStyle/>
          <a:p>
            <a:endParaRPr lang="en-C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Conclusions</a:t>
            </a:r>
            <a:endParaRPr lang="en-CA" dirty="0"/>
          </a:p>
        </p:txBody>
      </p:sp>
      <p:sp>
        <p:nvSpPr>
          <p:cNvPr id="6" name="Content Placeholder 5"/>
          <p:cNvSpPr>
            <a:spLocks noGrp="1"/>
          </p:cNvSpPr>
          <p:nvPr>
            <p:ph idx="1"/>
          </p:nvPr>
        </p:nvSpPr>
        <p:spPr>
          <a:xfrm>
            <a:off x="467544" y="1412776"/>
            <a:ext cx="8229600" cy="4525963"/>
          </a:xfrm>
        </p:spPr>
        <p:txBody>
          <a:bodyPr>
            <a:normAutofit fontScale="92500" lnSpcReduction="10000"/>
          </a:bodyPr>
          <a:lstStyle/>
          <a:p>
            <a:pPr>
              <a:lnSpc>
                <a:spcPct val="110000"/>
              </a:lnSpc>
            </a:pPr>
            <a:r>
              <a:rPr lang="en-US" dirty="0"/>
              <a:t>Leadership in Engineering Education</a:t>
            </a:r>
          </a:p>
          <a:p>
            <a:pPr lvl="1">
              <a:lnSpc>
                <a:spcPct val="110000"/>
              </a:lnSpc>
            </a:pPr>
            <a:r>
              <a:rPr lang="en-US" dirty="0"/>
              <a:t>There is a need to incorporate a </a:t>
            </a:r>
            <a:r>
              <a:rPr lang="en-US" b="1" dirty="0"/>
              <a:t>strong</a:t>
            </a:r>
            <a:r>
              <a:rPr lang="en-US" dirty="0"/>
              <a:t> liberal arts component in engineering education</a:t>
            </a:r>
          </a:p>
          <a:p>
            <a:pPr lvl="2">
              <a:lnSpc>
                <a:spcPct val="110000"/>
              </a:lnSpc>
            </a:pPr>
            <a:r>
              <a:rPr lang="en-US" dirty="0"/>
              <a:t>2</a:t>
            </a:r>
            <a:r>
              <a:rPr lang="en-US" baseline="30000" dirty="0"/>
              <a:t>nd</a:t>
            </a:r>
            <a:r>
              <a:rPr lang="en-US" dirty="0"/>
              <a:t>-entry approach (e.g., law and medicine)</a:t>
            </a:r>
          </a:p>
          <a:p>
            <a:pPr lvl="2">
              <a:lnSpc>
                <a:spcPct val="110000"/>
              </a:lnSpc>
            </a:pPr>
            <a:r>
              <a:rPr lang="en-US" dirty="0"/>
              <a:t>2+3 or 3+3 model</a:t>
            </a:r>
          </a:p>
          <a:p>
            <a:pPr lvl="1">
              <a:lnSpc>
                <a:spcPct val="110000"/>
              </a:lnSpc>
            </a:pPr>
            <a:r>
              <a:rPr lang="en-US" dirty="0"/>
              <a:t>A focus on “global” education – addressing such issues as innovation, entrepreneurship, communication, culture, arts, science</a:t>
            </a:r>
          </a:p>
          <a:p>
            <a:pPr lvl="1">
              <a:lnSpc>
                <a:spcPct val="110000"/>
              </a:lnSpc>
            </a:pPr>
            <a:r>
              <a:rPr lang="en-US" dirty="0"/>
              <a:t>A curriculum centered on the profession of engineering</a:t>
            </a:r>
          </a:p>
          <a:p>
            <a:pPr lvl="1"/>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en-CA" dirty="0"/>
          </a:p>
        </p:txBody>
      </p:sp>
      <p:sp>
        <p:nvSpPr>
          <p:cNvPr id="3" name="Content Placeholder 2"/>
          <p:cNvSpPr>
            <a:spLocks noGrp="1"/>
          </p:cNvSpPr>
          <p:nvPr>
            <p:ph idx="1"/>
          </p:nvPr>
        </p:nvSpPr>
        <p:spPr/>
        <p:txBody>
          <a:bodyPr/>
          <a:lstStyle/>
          <a:p>
            <a:r>
              <a:rPr lang="en-US" dirty="0"/>
              <a:t>Leadership in the Engineering Profession</a:t>
            </a:r>
          </a:p>
          <a:p>
            <a:pPr lvl="1"/>
            <a:r>
              <a:rPr lang="en-US" dirty="0"/>
              <a:t>Engineers need to take on leadership roles</a:t>
            </a:r>
          </a:p>
          <a:p>
            <a:pPr lvl="1"/>
            <a:r>
              <a:rPr lang="en-US" dirty="0"/>
              <a:t>Engineers need to help shape public policies</a:t>
            </a:r>
            <a:br>
              <a:rPr lang="en-US" dirty="0"/>
            </a:br>
            <a:endParaRPr lang="en-US" dirty="0"/>
          </a:p>
          <a:p>
            <a:pPr lvl="1"/>
            <a:r>
              <a:rPr lang="en-US" dirty="0"/>
              <a:t>If we want to cast away this “</a:t>
            </a:r>
            <a:r>
              <a:rPr lang="en-US" i="1" dirty="0"/>
              <a:t>cloak of invisibility</a:t>
            </a:r>
            <a:r>
              <a:rPr lang="en-US" dirty="0"/>
              <a:t>”, we need to get the word out about the work engineers do, so that Canadians fully recognize the benefits they provide for our society.</a:t>
            </a:r>
            <a:endParaRPr lang="en-CA" dirty="0"/>
          </a:p>
          <a:p>
            <a:endParaRPr lang="en-C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CA" dirty="0"/>
          </a:p>
        </p:txBody>
      </p:sp>
      <p:sp>
        <p:nvSpPr>
          <p:cNvPr id="3" name="Content Placeholder 2"/>
          <p:cNvSpPr>
            <a:spLocks noGrp="1"/>
          </p:cNvSpPr>
          <p:nvPr>
            <p:ph idx="1"/>
          </p:nvPr>
        </p:nvSpPr>
        <p:spPr/>
        <p:txBody>
          <a:bodyPr>
            <a:normAutofit/>
          </a:bodyPr>
          <a:lstStyle/>
          <a:p>
            <a:r>
              <a:rPr lang="en-US" sz="2800" dirty="0"/>
              <a:t>Increasingly, employers are looking for engineers who are … what they call …. </a:t>
            </a:r>
            <a:r>
              <a:rPr lang="en-US" sz="2800" i="1" dirty="0"/>
              <a:t>“</a:t>
            </a:r>
            <a:r>
              <a:rPr lang="en-US" sz="2800" b="1" i="1" dirty="0"/>
              <a:t>Entrepreneurial integrators</a:t>
            </a:r>
            <a:r>
              <a:rPr lang="en-US" sz="2800" i="1" dirty="0"/>
              <a:t>”.</a:t>
            </a:r>
            <a:r>
              <a:rPr lang="en-US" sz="2800" dirty="0"/>
              <a:t> That is, c</a:t>
            </a:r>
            <a:r>
              <a:rPr lang="en-US" sz="2800" i="1" dirty="0"/>
              <a:t>reative people</a:t>
            </a:r>
            <a:r>
              <a:rPr lang="en-US" sz="2800" dirty="0"/>
              <a:t> who bring together pieces of various disciplines to </a:t>
            </a:r>
            <a:r>
              <a:rPr lang="en-US" sz="2800" i="1" dirty="0"/>
              <a:t>make things happen.</a:t>
            </a:r>
            <a:br>
              <a:rPr lang="en-US" sz="2800" i="1" dirty="0"/>
            </a:br>
            <a:endParaRPr lang="en-US" sz="2800" dirty="0"/>
          </a:p>
          <a:p>
            <a:r>
              <a:rPr lang="en-US" sz="2800" dirty="0"/>
              <a:t>Innovation in this country depends on our effectiveness to address these challenges</a:t>
            </a:r>
            <a:br>
              <a:rPr lang="en-US" sz="2800" dirty="0"/>
            </a:br>
            <a:r>
              <a:rPr lang="en-US" sz="1600" dirty="0"/>
              <a:t> </a:t>
            </a:r>
            <a:br>
              <a:rPr lang="en-US" sz="2800" dirty="0"/>
            </a:br>
            <a:endParaRPr lang="en-CA"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endParaRPr lang="en-CA"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877272"/>
            <a:ext cx="24098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Innovation?</a:t>
            </a:r>
            <a:endParaRPr lang="en-CA" dirty="0"/>
          </a:p>
        </p:txBody>
      </p:sp>
      <p:sp>
        <p:nvSpPr>
          <p:cNvPr id="3" name="Content Placeholder 2"/>
          <p:cNvSpPr>
            <a:spLocks noGrp="1"/>
          </p:cNvSpPr>
          <p:nvPr>
            <p:ph idx="1"/>
          </p:nvPr>
        </p:nvSpPr>
        <p:spPr>
          <a:xfrm>
            <a:off x="467544" y="1340768"/>
            <a:ext cx="8229600" cy="4525963"/>
          </a:xfrm>
        </p:spPr>
        <p:txBody>
          <a:bodyPr>
            <a:normAutofit fontScale="70000" lnSpcReduction="20000"/>
          </a:bodyPr>
          <a:lstStyle/>
          <a:p>
            <a:pPr>
              <a:lnSpc>
                <a:spcPct val="120000"/>
              </a:lnSpc>
            </a:pPr>
            <a:r>
              <a:rPr lang="en-CA" dirty="0"/>
              <a:t>“Innovation is new or better ways of doing </a:t>
            </a:r>
            <a:r>
              <a:rPr lang="en-CA" i="1" dirty="0"/>
              <a:t>valued things. Innovation is not limited </a:t>
            </a:r>
            <a:r>
              <a:rPr lang="en-CA" dirty="0"/>
              <a:t>to products but includes improved processes like the assembly line, and new business models like web-based commerce. An “invention” is not an innovation until it has been implemented to a meaningful extent.”  </a:t>
            </a:r>
            <a:r>
              <a:rPr lang="en-CA" sz="2100" dirty="0"/>
              <a:t>(Council of Canadian Academies, 2009)</a:t>
            </a:r>
            <a:endParaRPr lang="en-CA" dirty="0"/>
          </a:p>
          <a:p>
            <a:pPr>
              <a:lnSpc>
                <a:spcPct val="120000"/>
              </a:lnSpc>
            </a:pPr>
            <a:r>
              <a:rPr lang="en-CA" b="1" dirty="0"/>
              <a:t>Innovation is the process by which individuals, companies and </a:t>
            </a:r>
            <a:r>
              <a:rPr lang="en-CA" dirty="0"/>
              <a:t>organizations develop, master and use new products, designs, processes and business methods. … The components of innovation include research and development, invention, capital investment and training and development. </a:t>
            </a:r>
            <a:r>
              <a:rPr lang="en-CA" sz="1700" dirty="0"/>
              <a:t>(STIC, 2008) </a:t>
            </a:r>
            <a:endParaRPr lang="en-CA" dirty="0"/>
          </a:p>
          <a:p>
            <a:pPr>
              <a:lnSpc>
                <a:spcPct val="120000"/>
              </a:lnSpc>
            </a:pPr>
            <a:r>
              <a:rPr lang="en-US" dirty="0"/>
              <a:t>Innovations can be ‘transformative’ and result in the development of entirely new markets or they can be incremental.</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Innovation Important?</a:t>
            </a:r>
            <a:endParaRPr lang="en-CA" dirty="0"/>
          </a:p>
        </p:txBody>
      </p:sp>
      <p:sp>
        <p:nvSpPr>
          <p:cNvPr id="3" name="Content Placeholder 2"/>
          <p:cNvSpPr>
            <a:spLocks noGrp="1"/>
          </p:cNvSpPr>
          <p:nvPr>
            <p:ph idx="1"/>
          </p:nvPr>
        </p:nvSpPr>
        <p:spPr>
          <a:xfrm>
            <a:off x="457200" y="1412776"/>
            <a:ext cx="8229600" cy="5043510"/>
          </a:xfrm>
        </p:spPr>
        <p:txBody>
          <a:bodyPr>
            <a:normAutofit fontScale="77500" lnSpcReduction="20000"/>
          </a:bodyPr>
          <a:lstStyle/>
          <a:p>
            <a:pPr algn="ctr">
              <a:buNone/>
            </a:pPr>
            <a:r>
              <a:rPr lang="en-US" sz="2000" b="1" dirty="0">
                <a:solidFill>
                  <a:srgbClr val="FF0000"/>
                </a:solidFill>
              </a:rPr>
              <a:t>Innovation </a:t>
            </a:r>
            <a:r>
              <a:rPr lang="en-US" sz="2000" b="1" dirty="0">
                <a:solidFill>
                  <a:srgbClr val="FF0000"/>
                </a:solidFill>
                <a:sym typeface="Wingdings" pitchFamily="2" charset="2"/>
              </a:rPr>
              <a:t> Productivity  Income  Higher Standard of Living</a:t>
            </a:r>
            <a:endParaRPr lang="en-US" sz="2000" b="1" dirty="0">
              <a:solidFill>
                <a:srgbClr val="FF0000"/>
              </a:solidFill>
            </a:endParaRPr>
          </a:p>
          <a:p>
            <a:pPr>
              <a:lnSpc>
                <a:spcPct val="120000"/>
              </a:lnSpc>
            </a:pPr>
            <a:r>
              <a:rPr lang="en-US" dirty="0"/>
              <a:t>“Innovation drives an economy’s ability to create more economic value from an hour of work. The resulting productivity growth creates potential for rising wages and incomes, and thus for a higher standard of living.” </a:t>
            </a:r>
            <a:r>
              <a:rPr lang="en-US" sz="1300" dirty="0"/>
              <a:t>(Council of Canadian Academies, 2009)</a:t>
            </a:r>
            <a:endParaRPr lang="en-US" dirty="0"/>
          </a:p>
          <a:p>
            <a:pPr>
              <a:lnSpc>
                <a:spcPct val="120000"/>
              </a:lnSpc>
            </a:pPr>
            <a:r>
              <a:rPr lang="en-US" dirty="0"/>
              <a:t>To date we have been fortunate to benefit from a dominant natural resources economy … but that is not the answer!</a:t>
            </a:r>
          </a:p>
          <a:p>
            <a:pPr>
              <a:lnSpc>
                <a:spcPct val="120000"/>
              </a:lnSpc>
            </a:pPr>
            <a:r>
              <a:rPr lang="en-US" dirty="0"/>
              <a:t>In fact, we have failed to innovate in that sector, e.g., pulp and paper industry</a:t>
            </a:r>
          </a:p>
          <a:p>
            <a:pPr>
              <a:lnSpc>
                <a:spcPct val="120000"/>
              </a:lnSpc>
            </a:pPr>
            <a:r>
              <a:rPr lang="en-US" dirty="0"/>
              <a:t>We have also been fortunate to rub shoulders with the up to now, dominant world economy – but for how long?</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hlinkClick r:id="rId4"/>
          </p:cNvPr>
          <p:cNvPicPr>
            <a:picLocks noChangeAspect="1" noChangeArrowheads="1"/>
          </p:cNvPicPr>
          <p:nvPr/>
        </p:nvPicPr>
        <p:blipFill>
          <a:blip r:embed="rId5" cstate="print"/>
          <a:srcRect/>
          <a:stretch>
            <a:fillRect/>
          </a:stretch>
        </p:blipFill>
        <p:spPr bwMode="auto">
          <a:xfrm>
            <a:off x="5715008" y="1214422"/>
            <a:ext cx="3147375" cy="4056059"/>
          </a:xfrm>
          <a:prstGeom prst="rect">
            <a:avLst/>
          </a:prstGeom>
          <a:noFill/>
          <a:ln w="9525">
            <a:solidFill>
              <a:schemeClr val="tx1"/>
            </a:solidFill>
            <a:miter lim="800000"/>
            <a:headEnd/>
            <a:tailEnd/>
          </a:ln>
        </p:spPr>
      </p:pic>
      <p:sp>
        <p:nvSpPr>
          <p:cNvPr id="2" name="Title 1"/>
          <p:cNvSpPr>
            <a:spLocks noGrp="1"/>
          </p:cNvSpPr>
          <p:nvPr>
            <p:ph type="title"/>
          </p:nvPr>
        </p:nvSpPr>
        <p:spPr>
          <a:xfrm>
            <a:off x="457200" y="44624"/>
            <a:ext cx="8229600" cy="1143000"/>
          </a:xfrm>
        </p:spPr>
        <p:txBody>
          <a:bodyPr>
            <a:normAutofit/>
          </a:bodyPr>
          <a:lstStyle/>
          <a:p>
            <a:r>
              <a:rPr lang="en-US" sz="3100" dirty="0"/>
              <a:t>Canada and the Canadian Innovation Eco-System</a:t>
            </a:r>
            <a:endParaRPr lang="en-CA" dirty="0"/>
          </a:p>
        </p:txBody>
      </p:sp>
      <p:graphicFrame>
        <p:nvGraphicFramePr>
          <p:cNvPr id="1026" name="Object 2">
            <a:hlinkClick r:id="rId6"/>
          </p:cNvPr>
          <p:cNvGraphicFramePr>
            <a:graphicFrameLocks noChangeAspect="1"/>
          </p:cNvGraphicFramePr>
          <p:nvPr/>
        </p:nvGraphicFramePr>
        <p:xfrm>
          <a:off x="714348" y="2071678"/>
          <a:ext cx="3136900" cy="4064000"/>
        </p:xfrm>
        <a:graphic>
          <a:graphicData uri="http://schemas.openxmlformats.org/presentationml/2006/ole">
            <mc:AlternateContent xmlns:mc="http://schemas.openxmlformats.org/markup-compatibility/2006">
              <mc:Choice xmlns:v="urn:schemas-microsoft-com:vml" Requires="v">
                <p:oleObj spid="_x0000_s1055" name="Acrobat Document" r:id="rId7" imgW="5645520" imgH="7365600" progId="AcroExch.Document.7">
                  <p:embed/>
                </p:oleObj>
              </mc:Choice>
              <mc:Fallback>
                <p:oleObj name="Acrobat Document" r:id="rId7" imgW="5645520" imgH="7365600" progId="AcroExch.Document.7">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48" y="2071678"/>
                        <a:ext cx="3136900" cy="406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9" name="Picture 5">
            <a:hlinkClick r:id="rId9"/>
          </p:cNvPr>
          <p:cNvPicPr>
            <a:picLocks noChangeAspect="1" noChangeArrowheads="1"/>
          </p:cNvPicPr>
          <p:nvPr/>
        </p:nvPicPr>
        <p:blipFill>
          <a:blip r:embed="rId10" cstate="print"/>
          <a:srcRect/>
          <a:stretch>
            <a:fillRect/>
          </a:stretch>
        </p:blipFill>
        <p:spPr bwMode="auto">
          <a:xfrm>
            <a:off x="5000628" y="3000372"/>
            <a:ext cx="2958212" cy="3805914"/>
          </a:xfrm>
          <a:prstGeom prst="rect">
            <a:avLst/>
          </a:prstGeom>
          <a:noFill/>
          <a:ln w="9525">
            <a:solidFill>
              <a:schemeClr val="tx1"/>
            </a:solidFill>
            <a:miter lim="800000"/>
            <a:headEnd/>
            <a:tailEnd/>
          </a:ln>
        </p:spPr>
      </p:pic>
      <p:pic>
        <p:nvPicPr>
          <p:cNvPr id="1027" name="Picture 3">
            <a:hlinkClick r:id="rId11"/>
          </p:cNvPr>
          <p:cNvPicPr>
            <a:picLocks noChangeAspect="1" noChangeArrowheads="1"/>
          </p:cNvPicPr>
          <p:nvPr/>
        </p:nvPicPr>
        <p:blipFill>
          <a:blip r:embed="rId12" cstate="print"/>
          <a:srcRect/>
          <a:stretch>
            <a:fillRect/>
          </a:stretch>
        </p:blipFill>
        <p:spPr bwMode="auto">
          <a:xfrm>
            <a:off x="3357554" y="1071546"/>
            <a:ext cx="2737601" cy="4071966"/>
          </a:xfrm>
          <a:prstGeom prst="rect">
            <a:avLst/>
          </a:prstGeom>
          <a:noFill/>
          <a:ln w="9525">
            <a:noFill/>
            <a:miter lim="800000"/>
            <a:headEnd/>
            <a:tailEnd/>
          </a:ln>
        </p:spPr>
      </p:pic>
      <p:sp>
        <p:nvSpPr>
          <p:cNvPr id="7" name="TextBox 6"/>
          <p:cNvSpPr txBox="1"/>
          <p:nvPr/>
        </p:nvSpPr>
        <p:spPr>
          <a:xfrm>
            <a:off x="1857356" y="6143644"/>
            <a:ext cx="769763" cy="261610"/>
          </a:xfrm>
          <a:prstGeom prst="rect">
            <a:avLst/>
          </a:prstGeom>
          <a:noFill/>
        </p:spPr>
        <p:txBody>
          <a:bodyPr wrap="none" rtlCol="0">
            <a:spAutoFit/>
          </a:bodyPr>
          <a:lstStyle/>
          <a:p>
            <a:r>
              <a:rPr lang="en-US" sz="1100" dirty="0"/>
              <a:t>Nov. 2009</a:t>
            </a:r>
            <a:endParaRPr lang="en-CA" sz="1100" dirty="0"/>
          </a:p>
        </p:txBody>
      </p:sp>
      <p:sp>
        <p:nvSpPr>
          <p:cNvPr id="8" name="TextBox 7"/>
          <p:cNvSpPr txBox="1"/>
          <p:nvPr/>
        </p:nvSpPr>
        <p:spPr>
          <a:xfrm>
            <a:off x="4187118" y="6500834"/>
            <a:ext cx="769763" cy="261610"/>
          </a:xfrm>
          <a:prstGeom prst="rect">
            <a:avLst/>
          </a:prstGeom>
          <a:noFill/>
        </p:spPr>
        <p:txBody>
          <a:bodyPr wrap="none" rtlCol="0">
            <a:spAutoFit/>
          </a:bodyPr>
          <a:lstStyle/>
          <a:p>
            <a:r>
              <a:rPr lang="en-US" sz="1100" dirty="0"/>
              <a:t>Nov. 2008</a:t>
            </a:r>
            <a:endParaRPr lang="en-CA" sz="1100" dirty="0"/>
          </a:p>
        </p:txBody>
      </p:sp>
      <p:sp>
        <p:nvSpPr>
          <p:cNvPr id="9" name="TextBox 8"/>
          <p:cNvSpPr txBox="1"/>
          <p:nvPr/>
        </p:nvSpPr>
        <p:spPr>
          <a:xfrm>
            <a:off x="8072462" y="5310530"/>
            <a:ext cx="768159" cy="261610"/>
          </a:xfrm>
          <a:prstGeom prst="rect">
            <a:avLst/>
          </a:prstGeom>
          <a:noFill/>
        </p:spPr>
        <p:txBody>
          <a:bodyPr wrap="none" rtlCol="0">
            <a:spAutoFit/>
          </a:bodyPr>
          <a:lstStyle/>
          <a:p>
            <a:r>
              <a:rPr lang="en-US" sz="1100" dirty="0"/>
              <a:t>June 2008</a:t>
            </a:r>
            <a:endParaRPr lang="en-CA" sz="1100" dirty="0"/>
          </a:p>
        </p:txBody>
      </p:sp>
      <p:sp>
        <p:nvSpPr>
          <p:cNvPr id="10" name="TextBox 9"/>
          <p:cNvSpPr txBox="1"/>
          <p:nvPr/>
        </p:nvSpPr>
        <p:spPr>
          <a:xfrm>
            <a:off x="4187118" y="5429264"/>
            <a:ext cx="774571" cy="261610"/>
          </a:xfrm>
          <a:prstGeom prst="rect">
            <a:avLst/>
          </a:prstGeom>
          <a:noFill/>
        </p:spPr>
        <p:txBody>
          <a:bodyPr wrap="none" rtlCol="0">
            <a:spAutoFit/>
          </a:bodyPr>
          <a:lstStyle/>
          <a:p>
            <a:r>
              <a:rPr lang="en-US" sz="1100" dirty="0"/>
              <a:t>April 2008</a:t>
            </a:r>
            <a:endParaRPr lang="en-CA"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Drivers of Innovation</a:t>
            </a:r>
            <a:endParaRPr lang="en-CA" dirty="0"/>
          </a:p>
        </p:txBody>
      </p:sp>
      <p:sp>
        <p:nvSpPr>
          <p:cNvPr id="3" name="Content Placeholder 2"/>
          <p:cNvSpPr>
            <a:spLocks noGrp="1"/>
          </p:cNvSpPr>
          <p:nvPr>
            <p:ph idx="1"/>
          </p:nvPr>
        </p:nvSpPr>
        <p:spPr/>
        <p:txBody>
          <a:bodyPr>
            <a:normAutofit lnSpcReduction="10000"/>
          </a:bodyPr>
          <a:lstStyle/>
          <a:p>
            <a:r>
              <a:rPr lang="en-CA" dirty="0"/>
              <a:t>Some of the drivers of innovation include:</a:t>
            </a:r>
          </a:p>
          <a:p>
            <a:pPr lvl="1"/>
            <a:r>
              <a:rPr lang="en-CA" dirty="0"/>
              <a:t>a private sector that has science, technology, and innovation strategies at its core;</a:t>
            </a:r>
          </a:p>
          <a:p>
            <a:pPr lvl="1"/>
            <a:r>
              <a:rPr lang="en-CA" dirty="0"/>
              <a:t>institutions of education and research that develop, recruit, and retain strong talent pools; and</a:t>
            </a:r>
          </a:p>
          <a:p>
            <a:pPr lvl="1"/>
            <a:r>
              <a:rPr lang="en-CA" dirty="0"/>
              <a:t>researchers who keep us at the forefront of knowledge and workers who see and act on opportunities to work smarter and more creatively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864" y="53752"/>
            <a:ext cx="8229600" cy="1143000"/>
          </a:xfrm>
        </p:spPr>
        <p:txBody>
          <a:bodyPr>
            <a:normAutofit/>
          </a:bodyPr>
          <a:lstStyle/>
          <a:p>
            <a:r>
              <a:rPr lang="en-US" sz="3600" dirty="0"/>
              <a:t>Canadian Firms Must Innovate</a:t>
            </a:r>
            <a:br>
              <a:rPr lang="en-US" sz="3600" dirty="0"/>
            </a:br>
            <a:r>
              <a:rPr lang="en-US" sz="2400" dirty="0"/>
              <a:t>(Craig Alexander, TD chief economist)</a:t>
            </a:r>
            <a:endParaRPr lang="en-CA" sz="3600"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817014" y="1268760"/>
            <a:ext cx="2250930" cy="536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a:xfrm>
            <a:off x="4648200" y="1412776"/>
            <a:ext cx="4038600" cy="4925144"/>
          </a:xfrm>
        </p:spPr>
        <p:txBody>
          <a:bodyPr>
            <a:normAutofit fontScale="70000" lnSpcReduction="20000"/>
          </a:bodyPr>
          <a:lstStyle/>
          <a:p>
            <a:pPr>
              <a:lnSpc>
                <a:spcPct val="120000"/>
              </a:lnSpc>
            </a:pPr>
            <a:r>
              <a:rPr lang="en-CA" dirty="0"/>
              <a:t>“One only need to observe the number of engineers graduating every year in Asia for a sign of things to come. The bottom line is that Canadian firms must innovate or perish.”</a:t>
            </a:r>
            <a:br>
              <a:rPr lang="en-CA" dirty="0"/>
            </a:br>
            <a:endParaRPr lang="en-CA" dirty="0"/>
          </a:p>
          <a:p>
            <a:pPr>
              <a:lnSpc>
                <a:spcPct val="120000"/>
              </a:lnSpc>
            </a:pPr>
            <a:r>
              <a:rPr lang="en-CA" dirty="0"/>
              <a:t>“From the Second World War to the early 1970s, productivity grew at more than 4% a year. But from the 1970s until 2000 it grew at only 1.6%, and in the past decade it slipped to a “shockingly low” 0.7%. “</a:t>
            </a:r>
          </a:p>
        </p:txBody>
      </p:sp>
    </p:spTree>
    <p:extLst>
      <p:ext uri="{BB962C8B-B14F-4D97-AF65-F5344CB8AC3E}">
        <p14:creationId xmlns:p14="http://schemas.microsoft.com/office/powerpoint/2010/main" val="2439450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7100</TotalTime>
  <Words>1966</Words>
  <Application>Microsoft Macintosh PowerPoint</Application>
  <PresentationFormat>On-screen Show (4:3)</PresentationFormat>
  <Paragraphs>230</Paragraphs>
  <Slides>43</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9" baseType="lpstr">
      <vt:lpstr>Arial</vt:lpstr>
      <vt:lpstr>Calibri</vt:lpstr>
      <vt:lpstr>Lucida Handwriting</vt:lpstr>
      <vt:lpstr>Wingdings</vt:lpstr>
      <vt:lpstr>Office Theme</vt:lpstr>
      <vt:lpstr>Acrobat Document</vt:lpstr>
      <vt:lpstr>Innovation, the Engineering Profession and Engineering Education  Gilles G. Patry  </vt:lpstr>
      <vt:lpstr>Outline</vt:lpstr>
      <vt:lpstr>Engineering for a Changing World Duderstadt (2008)</vt:lpstr>
      <vt:lpstr>The Canadian Innovation Challenge</vt:lpstr>
      <vt:lpstr>What is Innovation?</vt:lpstr>
      <vt:lpstr>Why is Innovation Important?</vt:lpstr>
      <vt:lpstr>Canada and the Canadian Innovation Eco-System</vt:lpstr>
      <vt:lpstr>The Drivers of Innovation</vt:lpstr>
      <vt:lpstr>Canadian Firms Must Innovate (Craig Alexander, TD chief economist)</vt:lpstr>
      <vt:lpstr>Gross Expenditures on Research and Development (GERD)</vt:lpstr>
      <vt:lpstr>Business Expenditures in R&amp;D</vt:lpstr>
      <vt:lpstr>Trends in R&amp;D Intensity in Canada 1981-2007</vt:lpstr>
      <vt:lpstr>The Canadian Innovation Gap</vt:lpstr>
      <vt:lpstr>Number of PhD graduates per 100,000 population aged 25 to 29</vt:lpstr>
      <vt:lpstr>New Graduates in 2007</vt:lpstr>
      <vt:lpstr>Engineering for a Changing World 2008</vt:lpstr>
      <vt:lpstr>The facts …</vt:lpstr>
      <vt:lpstr>Leadership in the Engineering Profession</vt:lpstr>
      <vt:lpstr>Leadership in the Engineering Profession</vt:lpstr>
      <vt:lpstr>Some have argued that Engineering is becoming a 2nd Tier Profession?</vt:lpstr>
      <vt:lpstr>Engineers and Public Policy</vt:lpstr>
      <vt:lpstr>An Example:  Water Governance </vt:lpstr>
      <vt:lpstr>Engineers and Public Policy</vt:lpstr>
      <vt:lpstr>Duderstadt (2008) on the  Status of the Profession</vt:lpstr>
      <vt:lpstr>There is hope …</vt:lpstr>
      <vt:lpstr>Leadership in Engineering Education</vt:lpstr>
      <vt:lpstr>Leadership in Engineering Education</vt:lpstr>
      <vt:lpstr>Educating Engineers  (2009) </vt:lpstr>
      <vt:lpstr>Carnegie Foundation – Educating Engineers</vt:lpstr>
      <vt:lpstr>Carnegie Foundation – Educating Engineers</vt:lpstr>
      <vt:lpstr>Engineering for a Changing World 2008 </vt:lpstr>
      <vt:lpstr>A Multidisciplinary Liberal Arts Approach</vt:lpstr>
      <vt:lpstr>Leadership in Engineering Education</vt:lpstr>
      <vt:lpstr>Leadership in Engineering Education and Technology</vt:lpstr>
      <vt:lpstr>Structure of the Engineering Program</vt:lpstr>
      <vt:lpstr>Attracting More Women in Engineering</vt:lpstr>
      <vt:lpstr>Undergraduate Enrolment by Gender</vt:lpstr>
      <vt:lpstr>Women in Engineering</vt:lpstr>
      <vt:lpstr>Conclusions</vt:lpstr>
      <vt:lpstr>Conclusions</vt:lpstr>
      <vt:lpstr>Conclusions</vt:lpstr>
      <vt:lpstr>Conclusions</vt:lpstr>
      <vt:lpstr>Thank you!</vt:lpstr>
    </vt:vector>
  </TitlesOfParts>
  <Company>uOttawa</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Gilles Patry</dc:creator>
  <cp:lastModifiedBy>Gilles Patry</cp:lastModifiedBy>
  <cp:revision>276</cp:revision>
  <cp:lastPrinted>2010-05-04T23:49:09Z</cp:lastPrinted>
  <dcterms:created xsi:type="dcterms:W3CDTF">2009-10-10T13:16:07Z</dcterms:created>
  <dcterms:modified xsi:type="dcterms:W3CDTF">2018-07-02T16:54:33Z</dcterms:modified>
</cp:coreProperties>
</file>